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9" r:id="rId4"/>
    <p:sldId id="261" r:id="rId5"/>
    <p:sldId id="277" r:id="rId6"/>
    <p:sldId id="276" r:id="rId7"/>
    <p:sldId id="274" r:id="rId8"/>
    <p:sldId id="273" r:id="rId9"/>
    <p:sldId id="278" r:id="rId10"/>
    <p:sldId id="275" r:id="rId11"/>
    <p:sldId id="280" r:id="rId12"/>
    <p:sldId id="279" r:id="rId13"/>
    <p:sldId id="27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>
      <p:cViewPr>
        <p:scale>
          <a:sx n="121" d="100"/>
          <a:sy n="121" d="100"/>
        </p:scale>
        <p:origin x="-1260" y="114"/>
      </p:cViewPr>
      <p:guideLst>
        <p:guide orient="horz" pos="2160"/>
        <p:guide orient="horz" pos="356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</a:t>
            </a:r>
            <a:r>
              <a:rPr lang="en-US" dirty="0" err="1" smtClean="0"/>
              <a:t>gstyle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24C-E7A2-4A6D-A4BD-CDB6C1C03172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3724C-E7A2-4A6D-A4BD-CDB6C1C03172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3A10D-7D5E-4932-A76F-CD1632FD3D96}" type="slidenum">
              <a:rPr lang="en-US" smtClean="0"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image" Target="../media/image2.jp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image" Target="../media/image4.png"/><Relationship Id="rId3" Type="http://schemas.openxmlformats.org/officeDocument/2006/relationships/tags" Target="../tags/tag99.xml"/><Relationship Id="rId21" Type="http://schemas.openxmlformats.org/officeDocument/2006/relationships/image" Target="../media/image33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image" Target="../media/image2.jpg"/><Relationship Id="rId2" Type="http://schemas.openxmlformats.org/officeDocument/2006/relationships/tags" Target="../tags/tag98.xml"/><Relationship Id="rId16" Type="http://schemas.openxmlformats.org/officeDocument/2006/relationships/image" Target="../media/image1.png"/><Relationship Id="rId20" Type="http://schemas.openxmlformats.org/officeDocument/2006/relationships/image" Target="../media/image32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06.xml"/><Relationship Id="rId19" Type="http://schemas.openxmlformats.org/officeDocument/2006/relationships/image" Target="../media/image31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tags" Target="../tags/tag113.xml"/><Relationship Id="rId7" Type="http://schemas.openxmlformats.org/officeDocument/2006/relationships/image" Target="../media/image1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5.xml"/><Relationship Id="rId10" Type="http://schemas.openxmlformats.org/officeDocument/2006/relationships/image" Target="../media/image3.png"/><Relationship Id="rId4" Type="http://schemas.openxmlformats.org/officeDocument/2006/relationships/tags" Target="../tags/tag114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26" Type="http://schemas.openxmlformats.org/officeDocument/2006/relationships/tags" Target="../tags/tag141.xml"/><Relationship Id="rId39" Type="http://schemas.openxmlformats.org/officeDocument/2006/relationships/tags" Target="../tags/tag154.xml"/><Relationship Id="rId3" Type="http://schemas.openxmlformats.org/officeDocument/2006/relationships/tags" Target="../tags/tag118.xml"/><Relationship Id="rId21" Type="http://schemas.openxmlformats.org/officeDocument/2006/relationships/tags" Target="../tags/tag136.xml"/><Relationship Id="rId34" Type="http://schemas.openxmlformats.org/officeDocument/2006/relationships/tags" Target="../tags/tag149.xml"/><Relationship Id="rId42" Type="http://schemas.openxmlformats.org/officeDocument/2006/relationships/slideLayout" Target="../slideLayouts/slideLayout1.xml"/><Relationship Id="rId47" Type="http://schemas.openxmlformats.org/officeDocument/2006/relationships/image" Target="../media/image34.png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tags" Target="../tags/tag140.xml"/><Relationship Id="rId33" Type="http://schemas.openxmlformats.org/officeDocument/2006/relationships/tags" Target="../tags/tag148.xml"/><Relationship Id="rId38" Type="http://schemas.openxmlformats.org/officeDocument/2006/relationships/tags" Target="../tags/tag153.xml"/><Relationship Id="rId46" Type="http://schemas.openxmlformats.org/officeDocument/2006/relationships/image" Target="../media/image4.png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20" Type="http://schemas.openxmlformats.org/officeDocument/2006/relationships/tags" Target="../tags/tag135.xml"/><Relationship Id="rId29" Type="http://schemas.openxmlformats.org/officeDocument/2006/relationships/tags" Target="../tags/tag144.xml"/><Relationship Id="rId41" Type="http://schemas.openxmlformats.org/officeDocument/2006/relationships/tags" Target="../tags/tag156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24" Type="http://schemas.openxmlformats.org/officeDocument/2006/relationships/tags" Target="../tags/tag139.xml"/><Relationship Id="rId32" Type="http://schemas.openxmlformats.org/officeDocument/2006/relationships/tags" Target="../tags/tag147.xml"/><Relationship Id="rId37" Type="http://schemas.openxmlformats.org/officeDocument/2006/relationships/tags" Target="../tags/tag152.xml"/><Relationship Id="rId40" Type="http://schemas.openxmlformats.org/officeDocument/2006/relationships/tags" Target="../tags/tag155.xml"/><Relationship Id="rId45" Type="http://schemas.openxmlformats.org/officeDocument/2006/relationships/image" Target="../media/image3.png"/><Relationship Id="rId5" Type="http://schemas.openxmlformats.org/officeDocument/2006/relationships/tags" Target="../tags/tag120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tags" Target="../tags/tag143.xml"/><Relationship Id="rId36" Type="http://schemas.openxmlformats.org/officeDocument/2006/relationships/tags" Target="../tags/tag151.xml"/><Relationship Id="rId49" Type="http://schemas.openxmlformats.org/officeDocument/2006/relationships/image" Target="../media/image36.png"/><Relationship Id="rId10" Type="http://schemas.openxmlformats.org/officeDocument/2006/relationships/tags" Target="../tags/tag125.xml"/><Relationship Id="rId19" Type="http://schemas.openxmlformats.org/officeDocument/2006/relationships/tags" Target="../tags/tag134.xml"/><Relationship Id="rId31" Type="http://schemas.openxmlformats.org/officeDocument/2006/relationships/tags" Target="../tags/tag146.xml"/><Relationship Id="rId44" Type="http://schemas.openxmlformats.org/officeDocument/2006/relationships/image" Target="../media/image2.jp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tags" Target="../tags/tag142.xml"/><Relationship Id="rId30" Type="http://schemas.openxmlformats.org/officeDocument/2006/relationships/tags" Target="../tags/tag145.xml"/><Relationship Id="rId35" Type="http://schemas.openxmlformats.org/officeDocument/2006/relationships/tags" Target="../tags/tag150.xml"/><Relationship Id="rId43" Type="http://schemas.openxmlformats.org/officeDocument/2006/relationships/image" Target="../media/image1.png"/><Relationship Id="rId48" Type="http://schemas.openxmlformats.org/officeDocument/2006/relationships/image" Target="../media/image35.png"/><Relationship Id="rId8" Type="http://schemas.openxmlformats.org/officeDocument/2006/relationships/tags" Target="../tags/tag1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tags" Target="../tags/tag159.xml"/><Relationship Id="rId7" Type="http://schemas.openxmlformats.org/officeDocument/2006/relationships/image" Target="../media/image1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1.xml"/><Relationship Id="rId10" Type="http://schemas.openxmlformats.org/officeDocument/2006/relationships/image" Target="../media/image4.png"/><Relationship Id="rId4" Type="http://schemas.openxmlformats.org/officeDocument/2006/relationships/tags" Target="../tags/tag160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.jpe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4.png"/><Relationship Id="rId5" Type="http://schemas.openxmlformats.org/officeDocument/2006/relationships/tags" Target="../tags/tag12.xml"/><Relationship Id="rId10" Type="http://schemas.openxmlformats.org/officeDocument/2006/relationships/image" Target="../media/image3.png"/><Relationship Id="rId4" Type="http://schemas.openxmlformats.org/officeDocument/2006/relationships/tags" Target="../tags/tag11.xml"/><Relationship Id="rId9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2.jpg"/><Relationship Id="rId18" Type="http://schemas.openxmlformats.org/officeDocument/2006/relationships/image" Target="../media/image9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.png"/><Relationship Id="rId17" Type="http://schemas.openxmlformats.org/officeDocument/2006/relationships/image" Target="../media/image8.png"/><Relationship Id="rId2" Type="http://schemas.openxmlformats.org/officeDocument/2006/relationships/tags" Target="../tags/tag15.xml"/><Relationship Id="rId16" Type="http://schemas.openxmlformats.org/officeDocument/2006/relationships/image" Target="../media/image7.jpe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8.xml"/><Relationship Id="rId15" Type="http://schemas.openxmlformats.org/officeDocument/2006/relationships/image" Target="../media/image4.pn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image" Target="../media/image2.jpg"/><Relationship Id="rId26" Type="http://schemas.openxmlformats.org/officeDocument/2006/relationships/image" Target="../media/image16.png"/><Relationship Id="rId3" Type="http://schemas.openxmlformats.org/officeDocument/2006/relationships/tags" Target="../tags/tag26.xml"/><Relationship Id="rId21" Type="http://schemas.openxmlformats.org/officeDocument/2006/relationships/image" Target="../media/image11.png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image" Target="../media/image1.png"/><Relationship Id="rId25" Type="http://schemas.openxmlformats.org/officeDocument/2006/relationships/image" Target="../media/image15.png"/><Relationship Id="rId2" Type="http://schemas.openxmlformats.org/officeDocument/2006/relationships/tags" Target="../tags/tag25.xml"/><Relationship Id="rId16" Type="http://schemas.openxmlformats.org/officeDocument/2006/relationships/image" Target="../media/image10.png"/><Relationship Id="rId20" Type="http://schemas.openxmlformats.org/officeDocument/2006/relationships/image" Target="../media/image4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image" Target="../media/image14.png"/><Relationship Id="rId5" Type="http://schemas.openxmlformats.org/officeDocument/2006/relationships/tags" Target="../tags/tag28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3.png"/><Relationship Id="rId10" Type="http://schemas.openxmlformats.org/officeDocument/2006/relationships/tags" Target="../tags/tag33.xml"/><Relationship Id="rId19" Type="http://schemas.openxmlformats.org/officeDocument/2006/relationships/image" Target="../media/image3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1.png"/><Relationship Id="rId18" Type="http://schemas.openxmlformats.org/officeDocument/2006/relationships/image" Target="../media/image18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7.png"/><Relationship Id="rId2" Type="http://schemas.openxmlformats.org/officeDocument/2006/relationships/tags" Target="../tags/tag39.xml"/><Relationship Id="rId16" Type="http://schemas.openxmlformats.org/officeDocument/2006/relationships/image" Target="../media/image3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image" Target="../media/image4.png"/><Relationship Id="rId10" Type="http://schemas.openxmlformats.org/officeDocument/2006/relationships/tags" Target="../tags/tag47.xml"/><Relationship Id="rId19" Type="http://schemas.openxmlformats.org/officeDocument/2006/relationships/image" Target="../media/image19.jpe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4.png"/><Relationship Id="rId18" Type="http://schemas.openxmlformats.org/officeDocument/2006/relationships/image" Target="../media/image16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tags" Target="../tags/tag50.xml"/><Relationship Id="rId16" Type="http://schemas.openxmlformats.org/officeDocument/2006/relationships/image" Target="../media/image22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2.jpg"/><Relationship Id="rId5" Type="http://schemas.openxmlformats.org/officeDocument/2006/relationships/tags" Target="../tags/tag53.xml"/><Relationship Id="rId15" Type="http://schemas.openxmlformats.org/officeDocument/2006/relationships/image" Target="../media/image21.png"/><Relationship Id="rId10" Type="http://schemas.openxmlformats.org/officeDocument/2006/relationships/image" Target="../media/image1.png"/><Relationship Id="rId4" Type="http://schemas.openxmlformats.org/officeDocument/2006/relationships/tags" Target="../tags/tag52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1.png"/><Relationship Id="rId3" Type="http://schemas.openxmlformats.org/officeDocument/2006/relationships/tags" Target="../tags/tag59.xml"/><Relationship Id="rId21" Type="http://schemas.openxmlformats.org/officeDocument/2006/relationships/image" Target="../media/image4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26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3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25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24.png"/><Relationship Id="rId10" Type="http://schemas.openxmlformats.org/officeDocument/2006/relationships/tags" Target="../tags/tag66.xml"/><Relationship Id="rId19" Type="http://schemas.openxmlformats.org/officeDocument/2006/relationships/image" Target="../media/image2.jp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9.jpe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4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3.png"/><Relationship Id="rId5" Type="http://schemas.openxmlformats.org/officeDocument/2006/relationships/tags" Target="../tags/tag77.xml"/><Relationship Id="rId15" Type="http://schemas.openxmlformats.org/officeDocument/2006/relationships/image" Target="../media/image28.emf"/><Relationship Id="rId10" Type="http://schemas.openxmlformats.org/officeDocument/2006/relationships/image" Target="../media/image2.jpg"/><Relationship Id="rId4" Type="http://schemas.openxmlformats.org/officeDocument/2006/relationships/tags" Target="../tags/tag76.xml"/><Relationship Id="rId9" Type="http://schemas.openxmlformats.org/officeDocument/2006/relationships/image" Target="../media/image1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1" Type="http://schemas.openxmlformats.org/officeDocument/2006/relationships/image" Target="../media/image3.png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image" Target="../media/image11.png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image" Target="../media/image2.jp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image" Target="../media/image30.emf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image" Target="../media/image29.emf"/><Relationship Id="rId10" Type="http://schemas.openxmlformats.org/officeDocument/2006/relationships/tags" Target="../tags/tag89.xml"/><Relationship Id="rId19" Type="http://schemas.openxmlformats.org/officeDocument/2006/relationships/image" Target="../media/image1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11" name="Textfeld 10"/>
          <p:cNvSpPr txBox="1"/>
          <p:nvPr>
            <p:custDataLst>
              <p:tags r:id="rId6"/>
            </p:custDataLst>
          </p:nvPr>
        </p:nvSpPr>
        <p:spPr>
          <a:xfrm>
            <a:off x="951264" y="2176988"/>
            <a:ext cx="77251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Verbundprojekt: AMELI4.0</a:t>
            </a:r>
          </a:p>
          <a:p>
            <a:pPr algn="ctr"/>
            <a:r>
              <a:rPr lang="de-DE" dirty="0" smtClean="0"/>
              <a:t>„Mikro-elektromechanisches Elektroniksystem </a:t>
            </a:r>
            <a:r>
              <a:rPr lang="de-DE" dirty="0"/>
              <a:t>zur </a:t>
            </a:r>
            <a:r>
              <a:rPr lang="de-DE" dirty="0" smtClean="0"/>
              <a:t>Zustandsüberwachung </a:t>
            </a:r>
          </a:p>
          <a:p>
            <a:pPr algn="ctr"/>
            <a:r>
              <a:rPr lang="de-DE" dirty="0" smtClean="0"/>
              <a:t>in der Industrie 4.0“ 	</a:t>
            </a:r>
          </a:p>
          <a:p>
            <a:pPr algn="ctr"/>
            <a:endParaRPr lang="de-DE" sz="12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2267744" y="5790157"/>
            <a:ext cx="47436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/>
              <a:t>Robert Bosch GmbH I Hr. Ricardo Ehrenpfordt I Sensor + Test 2016, 12.05.2016</a:t>
            </a:r>
            <a:endParaRPr lang="de-DE" sz="1000" dirty="0"/>
          </a:p>
        </p:txBody>
      </p:sp>
      <p:pic>
        <p:nvPicPr>
          <p:cNvPr id="14" name="Grafik 13"/>
          <p:cNvPicPr/>
          <p:nvPr>
            <p:custDataLst>
              <p:tags r:id="rId7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987824" y="3429000"/>
            <a:ext cx="3240360" cy="2207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feld 14"/>
          <p:cNvSpPr txBox="1"/>
          <p:nvPr/>
        </p:nvSpPr>
        <p:spPr>
          <a:xfrm>
            <a:off x="3606739" y="1318698"/>
            <a:ext cx="2362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Sensor + Test 2017, 01.06.2017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4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5900" y="6631800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2016, 12.05.2016</a:t>
            </a:r>
            <a:endParaRPr lang="de-DE" sz="800" dirty="0"/>
          </a:p>
        </p:txBody>
      </p:sp>
      <p:pic>
        <p:nvPicPr>
          <p:cNvPr id="13" name="Grafik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27472" y="3717032"/>
            <a:ext cx="4945222" cy="2603101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>
            <p:custDataLst>
              <p:tags r:id="rId6"/>
            </p:custDataLst>
          </p:nvPr>
        </p:nvCxnSpPr>
        <p:spPr>
          <a:xfrm flipH="1" flipV="1">
            <a:off x="5261776" y="4914069"/>
            <a:ext cx="640526" cy="669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>
            <p:custDataLst>
              <p:tags r:id="rId7"/>
            </p:custDataLst>
          </p:nvPr>
        </p:nvCxnSpPr>
        <p:spPr>
          <a:xfrm flipH="1" flipV="1">
            <a:off x="5331218" y="4713060"/>
            <a:ext cx="640526" cy="831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>
            <p:custDataLst>
              <p:tags r:id="rId8"/>
            </p:custDataLst>
          </p:nvPr>
        </p:nvSpPr>
        <p:spPr>
          <a:xfrm>
            <a:off x="5542661" y="56649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52000" indent="-252000">
              <a:lnSpc>
                <a:spcPts val="700"/>
              </a:lnSpc>
              <a:spcBef>
                <a:spcPts val="500"/>
              </a:spcBef>
              <a:buFontTx/>
              <a:buNone/>
            </a:pPr>
            <a:r>
              <a:rPr lang="en-US" sz="1000" dirty="0" smtClean="0"/>
              <a:t>Air sound</a:t>
            </a:r>
          </a:p>
          <a:p>
            <a:pPr marL="252000" indent="-252000">
              <a:lnSpc>
                <a:spcPts val="700"/>
              </a:lnSpc>
              <a:spcBef>
                <a:spcPts val="500"/>
              </a:spcBef>
              <a:buFontTx/>
              <a:buNone/>
            </a:pPr>
            <a:r>
              <a:rPr lang="en-US" sz="1000" dirty="0" smtClean="0"/>
              <a:t>Structure borne sound</a:t>
            </a:r>
          </a:p>
          <a:p>
            <a:pPr marL="252000" indent="-252000">
              <a:lnSpc>
                <a:spcPts val="700"/>
              </a:lnSpc>
              <a:spcBef>
                <a:spcPts val="500"/>
              </a:spcBef>
              <a:buFontTx/>
              <a:buNone/>
            </a:pPr>
            <a:r>
              <a:rPr lang="en-US" sz="1000" dirty="0" smtClean="0"/>
              <a:t>(modularly connectable)</a:t>
            </a:r>
          </a:p>
        </p:txBody>
      </p:sp>
      <p:sp>
        <p:nvSpPr>
          <p:cNvPr id="18" name="Rechteck 17"/>
          <p:cNvSpPr/>
          <p:nvPr>
            <p:custDataLst>
              <p:tags r:id="rId9"/>
            </p:custDataLst>
          </p:nvPr>
        </p:nvSpPr>
        <p:spPr>
          <a:xfrm rot="21375531">
            <a:off x="2216639" y="4679908"/>
            <a:ext cx="1289979" cy="832864"/>
          </a:xfrm>
          <a:prstGeom prst="rect">
            <a:avLst/>
          </a:prstGeom>
          <a:solidFill>
            <a:srgbClr val="99CC00">
              <a:alpha val="53725"/>
            </a:srgbClr>
          </a:solidFill>
          <a:ln w="9525">
            <a:solidFill>
              <a:schemeClr val="accent1">
                <a:alpha val="47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9" name="Grafik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940152" y="2526204"/>
            <a:ext cx="2639383" cy="1777823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323528" y="1196752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Development </a:t>
            </a:r>
            <a:r>
              <a:rPr lang="de-DE" sz="2000" dirty="0" err="1" smtClean="0"/>
              <a:t>board</a:t>
            </a:r>
            <a:endParaRPr lang="de-DE" sz="2000" dirty="0"/>
          </a:p>
        </p:txBody>
      </p:sp>
      <p:pic>
        <p:nvPicPr>
          <p:cNvPr id="21" name="Picture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7148388" y="4414363"/>
            <a:ext cx="1640466" cy="1504100"/>
          </a:xfrm>
          <a:prstGeom prst="rect">
            <a:avLst/>
          </a:prstGeom>
        </p:spPr>
      </p:pic>
      <p:sp>
        <p:nvSpPr>
          <p:cNvPr id="22" name="Textfeld 21"/>
          <p:cNvSpPr txBox="1"/>
          <p:nvPr>
            <p:custDataLst>
              <p:tags r:id="rId12"/>
            </p:custDataLst>
          </p:nvPr>
        </p:nvSpPr>
        <p:spPr>
          <a:xfrm>
            <a:off x="417240" y="166818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Sensors:</a:t>
            </a:r>
          </a:p>
          <a:p>
            <a:pPr marL="742950" lvl="1" indent="-285750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BMA255 / BMX055 / BME280 / BME680</a:t>
            </a:r>
          </a:p>
          <a:p>
            <a:pPr marL="742950" lvl="1" indent="-285750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SMB470 (modularly connectable) / AKU350 (modularly connectable, US possible)</a:t>
            </a:r>
          </a:p>
          <a:p>
            <a:pPr marL="742950" lvl="1" indent="-285750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Infrared / Brightness / upgradeable</a:t>
            </a:r>
          </a:p>
          <a:p>
            <a:pPr marL="282575" lvl="1" indent="-282575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RFID  / NFC Interfaces / I²C / SPI / Connectable wireless antenna</a:t>
            </a:r>
          </a:p>
          <a:p>
            <a:pPr marL="282575" lvl="1" indent="-282575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MCU changeable / additional boards (Cortex M3, M4F)</a:t>
            </a:r>
          </a:p>
          <a:p>
            <a:pPr marL="282575" lvl="1" indent="-282575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Several current measurement interfaces / Debug Interface</a:t>
            </a:r>
          </a:p>
          <a:p>
            <a:pPr marL="282575" lvl="1" indent="-282575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Interface to Beagle Bone Black Board (GW)</a:t>
            </a:r>
          </a:p>
          <a:p>
            <a:pPr marL="739775" lvl="2" indent="-282575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OPC UA-, USB-, WLAN Interfaces / 24V I/O for Triggering</a:t>
            </a:r>
          </a:p>
          <a:p>
            <a:pPr indent="-457200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82575" lvl="1" indent="-282575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1200" dirty="0" smtClean="0"/>
          </a:p>
        </p:txBody>
      </p:sp>
      <p:sp>
        <p:nvSpPr>
          <p:cNvPr id="16" name="Textfeld 15"/>
          <p:cNvSpPr txBox="1"/>
          <p:nvPr>
            <p:custDataLst>
              <p:tags r:id="rId13"/>
            </p:custDataLst>
          </p:nvPr>
        </p:nvSpPr>
        <p:spPr>
          <a:xfrm>
            <a:off x="2356832" y="484046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52000" indent="-252000"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sz="1000" dirty="0" smtClean="0"/>
              <a:t>Bosch CE sensors</a:t>
            </a:r>
          </a:p>
        </p:txBody>
      </p:sp>
      <p:pic>
        <p:nvPicPr>
          <p:cNvPr id="7" name="Grafik 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292080" y="1246285"/>
            <a:ext cx="342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M3 – Hardware prototype </a:t>
            </a:r>
            <a:r>
              <a:rPr lang="de-DE" sz="1600" dirty="0" err="1" smtClean="0"/>
              <a:t>available</a:t>
            </a:r>
            <a:r>
              <a:rPr lang="de-DE" sz="1600" dirty="0" smtClean="0"/>
              <a:t> </a:t>
            </a:r>
            <a:endParaRPr lang="de-DE" sz="1600" dirty="0"/>
          </a:p>
        </p:txBody>
      </p:sp>
      <p:sp>
        <p:nvSpPr>
          <p:cNvPr id="3" name="Rechteck 2"/>
          <p:cNvSpPr/>
          <p:nvPr/>
        </p:nvSpPr>
        <p:spPr>
          <a:xfrm>
            <a:off x="8558410" y="1167135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400" b="1" dirty="0">
                <a:solidFill>
                  <a:srgbClr val="00B050"/>
                </a:solidFill>
                <a:latin typeface="Symbol" pitchFamily="18" charset="2"/>
                <a:sym typeface="Wingdings"/>
              </a:rPr>
              <a:t>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0418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4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5900" y="6631800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2016, 12.05.2016</a:t>
            </a:r>
            <a:endParaRPr lang="de-DE" sz="800" dirty="0"/>
          </a:p>
        </p:txBody>
      </p:sp>
      <p:sp>
        <p:nvSpPr>
          <p:cNvPr id="20" name="Textfeld 19"/>
          <p:cNvSpPr txBox="1"/>
          <p:nvPr/>
        </p:nvSpPr>
        <p:spPr>
          <a:xfrm>
            <a:off x="323528" y="1196752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Further </a:t>
            </a:r>
            <a:r>
              <a:rPr lang="de-DE" sz="2000" dirty="0" err="1" smtClean="0"/>
              <a:t>activities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76569" y="17728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Gateway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3059832" y="176352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Energy</a:t>
            </a:r>
            <a:r>
              <a:rPr lang="de-DE" dirty="0" smtClean="0"/>
              <a:t> </a:t>
            </a:r>
            <a:r>
              <a:rPr lang="de-DE" dirty="0" err="1"/>
              <a:t>H</a:t>
            </a:r>
            <a:r>
              <a:rPr lang="de-DE" dirty="0" err="1" smtClean="0"/>
              <a:t>arvesting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084168" y="177281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Connectivity / Security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395536" y="2420888"/>
            <a:ext cx="2016224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Bild</a:t>
            </a:r>
            <a:endParaRPr lang="de-DE" dirty="0"/>
          </a:p>
        </p:txBody>
      </p:sp>
      <p:sp>
        <p:nvSpPr>
          <p:cNvPr id="25" name="Rechteck 24"/>
          <p:cNvSpPr/>
          <p:nvPr/>
        </p:nvSpPr>
        <p:spPr>
          <a:xfrm>
            <a:off x="3131840" y="2420888"/>
            <a:ext cx="2016224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Bild</a:t>
            </a:r>
            <a:endParaRPr lang="de-DE" dirty="0"/>
          </a:p>
        </p:txBody>
      </p:sp>
      <p:sp>
        <p:nvSpPr>
          <p:cNvPr id="26" name="Rechteck 25"/>
          <p:cNvSpPr/>
          <p:nvPr/>
        </p:nvSpPr>
        <p:spPr>
          <a:xfrm>
            <a:off x="6228184" y="2420888"/>
            <a:ext cx="2016224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Bild</a:t>
            </a:r>
            <a:endParaRPr lang="de-DE" dirty="0"/>
          </a:p>
        </p:txBody>
      </p:sp>
      <p:sp>
        <p:nvSpPr>
          <p:cNvPr id="27" name="Rechteck 26"/>
          <p:cNvSpPr/>
          <p:nvPr/>
        </p:nvSpPr>
        <p:spPr>
          <a:xfrm>
            <a:off x="395536" y="4293096"/>
            <a:ext cx="2016224" cy="15841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Text</a:t>
            </a:r>
            <a:endParaRPr lang="de-DE" dirty="0"/>
          </a:p>
        </p:txBody>
      </p:sp>
      <p:sp>
        <p:nvSpPr>
          <p:cNvPr id="28" name="Rechteck 27"/>
          <p:cNvSpPr/>
          <p:nvPr/>
        </p:nvSpPr>
        <p:spPr>
          <a:xfrm>
            <a:off x="3131840" y="4293096"/>
            <a:ext cx="2016224" cy="15841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Text</a:t>
            </a:r>
            <a:endParaRPr lang="de-DE" dirty="0"/>
          </a:p>
        </p:txBody>
      </p:sp>
      <p:sp>
        <p:nvSpPr>
          <p:cNvPr id="29" name="Rechteck 28"/>
          <p:cNvSpPr/>
          <p:nvPr/>
        </p:nvSpPr>
        <p:spPr>
          <a:xfrm>
            <a:off x="6228184" y="4293096"/>
            <a:ext cx="2016224" cy="15841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3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3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11" name="AutoShap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5576" y="2193388"/>
            <a:ext cx="2448272" cy="303449"/>
          </a:xfrm>
          <a:prstGeom prst="homePlate">
            <a:avLst>
              <a:gd name="adj" fmla="val 21065"/>
            </a:avLst>
          </a:prstGeom>
          <a:solidFill>
            <a:srgbClr val="425C8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9" tIns="45714" rIns="91429" bIns="45714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kern="0" dirty="0" smtClean="0">
                <a:solidFill>
                  <a:srgbClr val="FFFFFF"/>
                </a:solidFill>
                <a:latin typeface="Bosch Office Sans"/>
              </a:rPr>
              <a:t>Spezifikations- und Anforderungsanalyse</a:t>
            </a:r>
            <a:endParaRPr kumimoji="0" lang="de-DE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14" name="Rectangle 5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31897" y="1792845"/>
            <a:ext cx="2619447" cy="215900"/>
          </a:xfrm>
          <a:prstGeom prst="rect">
            <a:avLst/>
          </a:prstGeom>
          <a:solidFill>
            <a:srgbClr val="B0BBD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2018</a:t>
            </a:r>
          </a:p>
        </p:txBody>
      </p:sp>
      <p:sp>
        <p:nvSpPr>
          <p:cNvPr id="15" name="Rectangle 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714254" y="1792845"/>
            <a:ext cx="2619447" cy="2159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2017</a:t>
            </a:r>
          </a:p>
        </p:txBody>
      </p:sp>
      <p:sp>
        <p:nvSpPr>
          <p:cNvPr id="16" name="Rectangle 7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94807" y="1792845"/>
            <a:ext cx="2619447" cy="215900"/>
          </a:xfrm>
          <a:prstGeom prst="rect">
            <a:avLst/>
          </a:prstGeom>
          <a:solidFill>
            <a:srgbClr val="B0BBD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2016</a:t>
            </a:r>
          </a:p>
        </p:txBody>
      </p:sp>
      <p:sp>
        <p:nvSpPr>
          <p:cNvPr id="23" name="AutoShape 32_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02471" y="3116715"/>
            <a:ext cx="5229425" cy="303449"/>
          </a:xfrm>
          <a:prstGeom prst="homePlate">
            <a:avLst>
              <a:gd name="adj" fmla="val 20965"/>
            </a:avLst>
          </a:prstGeom>
          <a:solidFill>
            <a:srgbClr val="425C8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9" tIns="45714" rIns="91429" bIns="45714" anchor="ctr"/>
          <a:lstStyle/>
          <a:p>
            <a:pPr marL="630157" marR="0" lvl="0" indent="-268253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A5A82"/>
              </a:buClr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   Systemdesign, Kommunikation,</a:t>
            </a:r>
            <a:r>
              <a:rPr kumimoji="0" lang="de-DE" sz="1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Energiemanagement und </a:t>
            </a:r>
            <a:r>
              <a:rPr kumimoji="0" lang="de-DE" sz="1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Energyharvesting</a:t>
            </a:r>
            <a:endParaRPr kumimoji="0" lang="de-DE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24" name="Text Box 49___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927008" y="2958555"/>
            <a:ext cx="3109488" cy="21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pPr marL="630157" indent="-268253" fontAlgn="base">
              <a:spcBef>
                <a:spcPct val="0"/>
              </a:spcBef>
              <a:spcAft>
                <a:spcPct val="0"/>
              </a:spcAft>
              <a:buClr>
                <a:srgbClr val="3A5A82"/>
              </a:buClr>
            </a:pPr>
            <a:r>
              <a:rPr lang="de-DE" sz="800" dirty="0" smtClean="0">
                <a:solidFill>
                  <a:srgbClr val="FFFFFF"/>
                </a:solidFill>
                <a:latin typeface="Bosch Office Sans"/>
              </a:rPr>
              <a:t>  </a:t>
            </a:r>
          </a:p>
        </p:txBody>
      </p:sp>
      <p:sp>
        <p:nvSpPr>
          <p:cNvPr id="25" name="AutoShape 32____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07148" y="3599822"/>
            <a:ext cx="5922283" cy="303449"/>
          </a:xfrm>
          <a:prstGeom prst="homePlate">
            <a:avLst>
              <a:gd name="adj" fmla="val 20965"/>
            </a:avLst>
          </a:prstGeom>
          <a:solidFill>
            <a:srgbClr val="000000">
              <a:lumMod val="65000"/>
              <a:lumOff val="3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9" tIns="45714" rIns="91429" bIns="45714" anchor="ctr"/>
          <a:lstStyle/>
          <a:p>
            <a:pPr marL="630157" marR="0" lvl="0" indent="-268253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A5A82"/>
              </a:buClr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Anwendungsadaptierbare Hardwarearchitektur, Hardwareplattform</a:t>
            </a:r>
            <a:r>
              <a:rPr kumimoji="0" lang="de-DE" sz="1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und </a:t>
            </a:r>
            <a:r>
              <a:rPr kumimoji="0" lang="de-DE" sz="1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Systemassembly</a:t>
            </a: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</a:t>
            </a:r>
          </a:p>
        </p:txBody>
      </p:sp>
      <p:sp>
        <p:nvSpPr>
          <p:cNvPr id="27" name="Text Box 49_______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927008" y="3441662"/>
            <a:ext cx="3109488" cy="21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pPr marL="630157" indent="-268253" fontAlgn="base">
              <a:spcBef>
                <a:spcPct val="0"/>
              </a:spcBef>
              <a:spcAft>
                <a:spcPct val="0"/>
              </a:spcAft>
              <a:buClr>
                <a:srgbClr val="3A5A82"/>
              </a:buClr>
            </a:pPr>
            <a:r>
              <a:rPr lang="de-DE" sz="800" dirty="0" smtClean="0">
                <a:solidFill>
                  <a:srgbClr val="FFFFFF"/>
                </a:solidFill>
                <a:latin typeface="Bosch Office Sans"/>
              </a:rPr>
              <a:t>  </a:t>
            </a:r>
          </a:p>
        </p:txBody>
      </p:sp>
      <p:sp>
        <p:nvSpPr>
          <p:cNvPr id="31" name="Text Box 49__________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927008" y="3873710"/>
            <a:ext cx="3109488" cy="21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9" tIns="45714" rIns="91429" bIns="45714">
            <a:spAutoFit/>
          </a:bodyPr>
          <a:lstStyle/>
          <a:p>
            <a:pPr marL="630157" indent="-268253" fontAlgn="base">
              <a:spcBef>
                <a:spcPct val="0"/>
              </a:spcBef>
              <a:spcAft>
                <a:spcPct val="0"/>
              </a:spcAft>
              <a:buClr>
                <a:srgbClr val="3A5A82"/>
              </a:buClr>
            </a:pPr>
            <a:r>
              <a:rPr lang="de-DE" sz="800" dirty="0" smtClean="0">
                <a:solidFill>
                  <a:srgbClr val="FFFFFF"/>
                </a:solidFill>
                <a:latin typeface="Bosch Office Sans"/>
              </a:rPr>
              <a:t>  </a:t>
            </a:r>
          </a:p>
        </p:txBody>
      </p:sp>
      <p:sp>
        <p:nvSpPr>
          <p:cNvPr id="39" name="AutoShape 32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331640" y="2633608"/>
            <a:ext cx="4170754" cy="303449"/>
          </a:xfrm>
          <a:prstGeom prst="homePlate">
            <a:avLst>
              <a:gd name="adj" fmla="val 20965"/>
            </a:avLst>
          </a:prstGeom>
          <a:solidFill>
            <a:srgbClr val="000000">
              <a:lumMod val="65000"/>
              <a:lumOff val="3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9" tIns="45714" rIns="91429" bIns="45714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 err="1" smtClean="0">
                <a:solidFill>
                  <a:srgbClr val="FFFFFF"/>
                </a:solidFill>
                <a:latin typeface="Bosch Office Sans"/>
              </a:rPr>
              <a:t>Sensorik</a:t>
            </a:r>
            <a:r>
              <a:rPr lang="en-US" sz="1000" kern="0" dirty="0" smtClean="0">
                <a:solidFill>
                  <a:srgbClr val="FFFFFF"/>
                </a:solidFill>
                <a:latin typeface="Bosch Office Sans"/>
              </a:rPr>
              <a:t>, Assembly und </a:t>
            </a:r>
            <a:r>
              <a:rPr lang="en-US" sz="1000" kern="0" dirty="0" err="1" smtClean="0">
                <a:solidFill>
                  <a:srgbClr val="FFFFFF"/>
                </a:solidFill>
                <a:latin typeface="Bosch Office Sans"/>
              </a:rPr>
              <a:t>Sensornahe</a:t>
            </a:r>
            <a:r>
              <a:rPr lang="en-US" sz="1000" kern="0" dirty="0" smtClean="0">
                <a:solidFill>
                  <a:srgbClr val="FFFFFF"/>
                </a:solidFill>
                <a:latin typeface="Bosch Office Sans"/>
              </a:rPr>
              <a:t> </a:t>
            </a:r>
            <a:r>
              <a:rPr lang="en-US" sz="1000" kern="0" dirty="0" err="1" smtClean="0">
                <a:solidFill>
                  <a:srgbClr val="FFFFFF"/>
                </a:solidFill>
                <a:latin typeface="Bosch Office Sans"/>
              </a:rPr>
              <a:t>Auswertekonzepte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48" name="AutoShape 4_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763688" y="4082672"/>
            <a:ext cx="4955408" cy="303449"/>
          </a:xfrm>
          <a:prstGeom prst="homePlate">
            <a:avLst>
              <a:gd name="adj" fmla="val 21065"/>
            </a:avLst>
          </a:prstGeom>
          <a:solidFill>
            <a:srgbClr val="425C8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9" tIns="45714" rIns="91429" bIns="45714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                                                System- und Datensicherheit </a:t>
            </a:r>
          </a:p>
        </p:txBody>
      </p:sp>
      <p:sp>
        <p:nvSpPr>
          <p:cNvPr id="52" name="Gleichschenkliges Dreieck 51"/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1475656" y="2090702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3" name="Gleichschenkliges Dreieck 52"/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2699792" y="2082288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8" name="Textfeld 67"/>
          <p:cNvSpPr txBox="1"/>
          <p:nvPr>
            <p:custDataLst>
              <p:tags r:id="rId19"/>
            </p:custDataLst>
          </p:nvPr>
        </p:nvSpPr>
        <p:spPr>
          <a:xfrm>
            <a:off x="1539197" y="200231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000" dirty="0" smtClean="0">
                <a:solidFill>
                  <a:srgbClr val="000000"/>
                </a:solidFill>
                <a:latin typeface="Bosch Office Sans"/>
              </a:rPr>
              <a:t>M1</a:t>
            </a:r>
          </a:p>
        </p:txBody>
      </p:sp>
      <p:sp>
        <p:nvSpPr>
          <p:cNvPr id="82" name="Rectangle 6_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04003" y="1793945"/>
            <a:ext cx="690407" cy="2159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2015</a:t>
            </a:r>
          </a:p>
        </p:txBody>
      </p:sp>
      <p:sp>
        <p:nvSpPr>
          <p:cNvPr id="83" name="AutoShape 32_____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71600" y="4578296"/>
            <a:ext cx="7670091" cy="303449"/>
          </a:xfrm>
          <a:prstGeom prst="homePlate">
            <a:avLst>
              <a:gd name="adj" fmla="val 20965"/>
            </a:avLst>
          </a:prstGeom>
          <a:solidFill>
            <a:srgbClr val="000000">
              <a:lumMod val="65000"/>
              <a:lumOff val="3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9" tIns="45714" rIns="91429" bIns="45714" anchor="ctr"/>
          <a:lstStyle/>
          <a:p>
            <a:pPr marL="630157" marR="0" lvl="0" indent="-268253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A5A82"/>
              </a:buClr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                                     Methoden</a:t>
            </a:r>
            <a:r>
              <a:rPr kumimoji="0" lang="de-DE" sz="1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und Modelle, Algorithmen, Datenanalyse und </a:t>
            </a:r>
            <a:r>
              <a:rPr lang="de-DE" sz="1000" kern="0" dirty="0">
                <a:solidFill>
                  <a:srgbClr val="FFFFFF"/>
                </a:solidFill>
                <a:latin typeface="Bosch Office Sans"/>
              </a:rPr>
              <a:t>D</a:t>
            </a:r>
            <a:r>
              <a:rPr kumimoji="0" lang="de-DE" sz="10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atenmanagement</a:t>
            </a: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</a:t>
            </a:r>
          </a:p>
        </p:txBody>
      </p:sp>
      <p:sp>
        <p:nvSpPr>
          <p:cNvPr id="84" name="AutoShape 4__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097194" y="5082429"/>
            <a:ext cx="3291230" cy="303449"/>
          </a:xfrm>
          <a:prstGeom prst="homePlate">
            <a:avLst>
              <a:gd name="adj" fmla="val 21065"/>
            </a:avLst>
          </a:prstGeom>
          <a:solidFill>
            <a:srgbClr val="425C8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9" tIns="45714" rIns="91429" bIns="45714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                </a:t>
            </a:r>
            <a:r>
              <a:rPr kumimoji="0" lang="de-DE" sz="1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</a:t>
            </a: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Demonstrator</a:t>
            </a:r>
            <a:r>
              <a:rPr kumimoji="0" lang="de-DE" sz="1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sch Office Sans"/>
              </a:rPr>
              <a:t> und Visualisierung</a:t>
            </a:r>
            <a:endParaRPr kumimoji="0" lang="de-DE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85" name="AutoShape 32__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01846" y="5552812"/>
            <a:ext cx="2839845" cy="303449"/>
          </a:xfrm>
          <a:prstGeom prst="homePlate">
            <a:avLst>
              <a:gd name="adj" fmla="val 20965"/>
            </a:avLst>
          </a:prstGeom>
          <a:solidFill>
            <a:srgbClr val="000000">
              <a:lumMod val="65000"/>
              <a:lumOff val="3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9" tIns="45714" rIns="91429" bIns="45714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noProof="0" dirty="0" err="1" smtClean="0">
                <a:solidFill>
                  <a:srgbClr val="FFFFFF"/>
                </a:solidFill>
                <a:latin typeface="Bosch Office Sans"/>
              </a:rPr>
              <a:t>Endanwendung</a:t>
            </a:r>
            <a:r>
              <a:rPr lang="en-US" sz="1000" kern="0" noProof="0" dirty="0" smtClean="0">
                <a:solidFill>
                  <a:srgbClr val="FFFFFF"/>
                </a:solidFill>
                <a:latin typeface="Bosch Office Sans"/>
              </a:rPr>
              <a:t> und </a:t>
            </a:r>
            <a:r>
              <a:rPr lang="en-US" sz="1000" kern="0" noProof="0" dirty="0" err="1" smtClean="0">
                <a:solidFill>
                  <a:srgbClr val="FFFFFF"/>
                </a:solidFill>
                <a:latin typeface="Bosch Office Sans"/>
              </a:rPr>
              <a:t>Evaluierung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10377" y="5025838"/>
            <a:ext cx="47179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355600" algn="l"/>
              </a:tabLst>
            </a:pPr>
            <a:r>
              <a:rPr lang="de-DE" sz="1000" dirty="0" smtClean="0"/>
              <a:t>M1:	Evaluierungssystem V1 verfügbar</a:t>
            </a:r>
          </a:p>
          <a:p>
            <a:pPr>
              <a:tabLst>
                <a:tab pos="355600" algn="l"/>
              </a:tabLst>
            </a:pPr>
            <a:r>
              <a:rPr lang="de-DE" sz="1000" dirty="0" smtClean="0"/>
              <a:t>M2:	Anforderungsanalyse abgeschlossen, Projektspezifikation liegt vor</a:t>
            </a:r>
          </a:p>
          <a:p>
            <a:pPr>
              <a:tabLst>
                <a:tab pos="355600" algn="l"/>
              </a:tabLst>
            </a:pPr>
            <a:r>
              <a:rPr lang="de-DE" sz="1000" dirty="0" smtClean="0"/>
              <a:t>M3:	Hardwareprototyp für CPS Modul verfügbar</a:t>
            </a:r>
          </a:p>
          <a:p>
            <a:pPr>
              <a:tabLst>
                <a:tab pos="355600" algn="l"/>
              </a:tabLst>
            </a:pPr>
            <a:r>
              <a:rPr lang="de-DE" sz="1000" dirty="0" smtClean="0"/>
              <a:t>M4:	Systemkomponenten und Schnittstellen konzipiert, Systemdesign liegt vor</a:t>
            </a:r>
          </a:p>
          <a:p>
            <a:pPr>
              <a:tabLst>
                <a:tab pos="355600" algn="l"/>
              </a:tabLst>
            </a:pPr>
            <a:r>
              <a:rPr lang="de-DE" sz="1000" dirty="0" smtClean="0"/>
              <a:t>M5:	Evaluierungssystem V2 verfügbar (CPS + GW)</a:t>
            </a:r>
          </a:p>
          <a:p>
            <a:pPr>
              <a:tabLst>
                <a:tab pos="355600" algn="l"/>
              </a:tabLst>
            </a:pPr>
            <a:r>
              <a:rPr lang="de-DE" sz="1000" dirty="0" smtClean="0"/>
              <a:t>M6:	Gesamtdemonstrator verfügbar </a:t>
            </a:r>
            <a:endParaRPr lang="de-DE" sz="1000" dirty="0"/>
          </a:p>
        </p:txBody>
      </p:sp>
      <p:sp>
        <p:nvSpPr>
          <p:cNvPr id="86" name="Textfeld 85"/>
          <p:cNvSpPr txBox="1"/>
          <p:nvPr>
            <p:custDataLst>
              <p:tags r:id="rId24"/>
            </p:custDataLst>
          </p:nvPr>
        </p:nvSpPr>
        <p:spPr>
          <a:xfrm>
            <a:off x="2769240" y="200150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000" dirty="0" smtClean="0">
                <a:solidFill>
                  <a:srgbClr val="000000"/>
                </a:solidFill>
                <a:latin typeface="Bosch Office Sans"/>
              </a:rPr>
              <a:t>M2</a:t>
            </a:r>
          </a:p>
        </p:txBody>
      </p:sp>
      <p:sp>
        <p:nvSpPr>
          <p:cNvPr id="87" name="Gleichschenkliges Dreieck 86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>
            <a:off x="3419872" y="3492251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8" name="Textfeld 87"/>
          <p:cNvSpPr txBox="1"/>
          <p:nvPr>
            <p:custDataLst>
              <p:tags r:id="rId26"/>
            </p:custDataLst>
          </p:nvPr>
        </p:nvSpPr>
        <p:spPr>
          <a:xfrm>
            <a:off x="3489320" y="3411465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000" dirty="0" smtClean="0">
                <a:solidFill>
                  <a:srgbClr val="000000"/>
                </a:solidFill>
                <a:latin typeface="Bosch Office Sans"/>
              </a:rPr>
              <a:t>M3</a:t>
            </a:r>
          </a:p>
        </p:txBody>
      </p:sp>
      <p:sp>
        <p:nvSpPr>
          <p:cNvPr id="89" name="Gleichschenkliges Dreieck 88"/>
          <p:cNvSpPr>
            <a:spLocks noChangeAspect="1"/>
          </p:cNvSpPr>
          <p:nvPr>
            <p:custDataLst>
              <p:tags r:id="rId27"/>
            </p:custDataLst>
          </p:nvPr>
        </p:nvSpPr>
        <p:spPr>
          <a:xfrm>
            <a:off x="531085" y="5102352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0" name="Gleichschenkliges Dreieck 89"/>
          <p:cNvSpPr>
            <a:spLocks noChangeAspect="1"/>
          </p:cNvSpPr>
          <p:nvPr>
            <p:custDataLst>
              <p:tags r:id="rId28"/>
            </p:custDataLst>
          </p:nvPr>
        </p:nvSpPr>
        <p:spPr>
          <a:xfrm>
            <a:off x="539552" y="5254752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1" name="Gleichschenkliges Dreieck 90"/>
          <p:cNvSpPr>
            <a:spLocks noChangeAspect="1"/>
          </p:cNvSpPr>
          <p:nvPr>
            <p:custDataLst>
              <p:tags r:id="rId29"/>
            </p:custDataLst>
          </p:nvPr>
        </p:nvSpPr>
        <p:spPr>
          <a:xfrm>
            <a:off x="539552" y="5411590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2" name="Gleichschenkliges Dreieck 91"/>
          <p:cNvSpPr>
            <a:spLocks noChangeAspect="1"/>
          </p:cNvSpPr>
          <p:nvPr>
            <p:custDataLst>
              <p:tags r:id="rId30"/>
            </p:custDataLst>
          </p:nvPr>
        </p:nvSpPr>
        <p:spPr>
          <a:xfrm>
            <a:off x="539552" y="5563990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3" name="Gleichschenkliges Dreieck 92"/>
          <p:cNvSpPr>
            <a:spLocks noChangeAspect="1"/>
          </p:cNvSpPr>
          <p:nvPr>
            <p:custDataLst>
              <p:tags r:id="rId31"/>
            </p:custDataLst>
          </p:nvPr>
        </p:nvSpPr>
        <p:spPr>
          <a:xfrm>
            <a:off x="539552" y="5716390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4" name="Gleichschenkliges Dreieck 93"/>
          <p:cNvSpPr>
            <a:spLocks noChangeAspect="1"/>
          </p:cNvSpPr>
          <p:nvPr>
            <p:custDataLst>
              <p:tags r:id="rId32"/>
            </p:custDataLst>
          </p:nvPr>
        </p:nvSpPr>
        <p:spPr>
          <a:xfrm>
            <a:off x="539552" y="5868790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5" name="Gleichschenkliges Dreieck 94"/>
          <p:cNvSpPr>
            <a:spLocks noChangeAspect="1"/>
          </p:cNvSpPr>
          <p:nvPr>
            <p:custDataLst>
              <p:tags r:id="rId33"/>
            </p:custDataLst>
          </p:nvPr>
        </p:nvSpPr>
        <p:spPr>
          <a:xfrm>
            <a:off x="5724128" y="3009925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6" name="Textfeld 95"/>
          <p:cNvSpPr txBox="1"/>
          <p:nvPr>
            <p:custDataLst>
              <p:tags r:id="rId34"/>
            </p:custDataLst>
          </p:nvPr>
        </p:nvSpPr>
        <p:spPr>
          <a:xfrm>
            <a:off x="5793576" y="2929139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000" dirty="0" smtClean="0">
                <a:solidFill>
                  <a:srgbClr val="000000"/>
                </a:solidFill>
                <a:latin typeface="Bosch Office Sans"/>
              </a:rPr>
              <a:t>M4</a:t>
            </a:r>
          </a:p>
        </p:txBody>
      </p:sp>
      <p:sp>
        <p:nvSpPr>
          <p:cNvPr id="97" name="Gleichschenkliges Dreieck 96"/>
          <p:cNvSpPr>
            <a:spLocks noChangeAspect="1"/>
          </p:cNvSpPr>
          <p:nvPr>
            <p:custDataLst>
              <p:tags r:id="rId35"/>
            </p:custDataLst>
          </p:nvPr>
        </p:nvSpPr>
        <p:spPr>
          <a:xfrm>
            <a:off x="6588224" y="3492251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8" name="Textfeld 97"/>
          <p:cNvSpPr txBox="1"/>
          <p:nvPr>
            <p:custDataLst>
              <p:tags r:id="rId36"/>
            </p:custDataLst>
          </p:nvPr>
        </p:nvSpPr>
        <p:spPr>
          <a:xfrm>
            <a:off x="6657672" y="3411465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000" dirty="0" smtClean="0">
                <a:solidFill>
                  <a:srgbClr val="000000"/>
                </a:solidFill>
                <a:latin typeface="Bosch Office Sans"/>
              </a:rPr>
              <a:t>M5</a:t>
            </a:r>
          </a:p>
        </p:txBody>
      </p:sp>
      <p:sp>
        <p:nvSpPr>
          <p:cNvPr id="99" name="Gleichschenkliges Dreieck 98"/>
          <p:cNvSpPr>
            <a:spLocks noChangeAspect="1"/>
          </p:cNvSpPr>
          <p:nvPr>
            <p:custDataLst>
              <p:tags r:id="rId37"/>
            </p:custDataLst>
          </p:nvPr>
        </p:nvSpPr>
        <p:spPr>
          <a:xfrm>
            <a:off x="8028384" y="5436467"/>
            <a:ext cx="122395" cy="92903"/>
          </a:xfrm>
          <a:prstGeom prst="triangle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0" name="Textfeld 99"/>
          <p:cNvSpPr txBox="1"/>
          <p:nvPr>
            <p:custDataLst>
              <p:tags r:id="rId38"/>
            </p:custDataLst>
          </p:nvPr>
        </p:nvSpPr>
        <p:spPr>
          <a:xfrm>
            <a:off x="8097832" y="5355681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000" dirty="0" smtClean="0">
                <a:solidFill>
                  <a:srgbClr val="000000"/>
                </a:solidFill>
                <a:latin typeface="Bosch Office Sans"/>
              </a:rPr>
              <a:t>M6</a:t>
            </a:r>
          </a:p>
        </p:txBody>
      </p:sp>
      <p:pic>
        <p:nvPicPr>
          <p:cNvPr id="101" name="Grafik 100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588224" y="2203867"/>
            <a:ext cx="957725" cy="776617"/>
          </a:xfrm>
          <a:prstGeom prst="rect">
            <a:avLst/>
          </a:prstGeom>
        </p:spPr>
      </p:pic>
      <p:pic>
        <p:nvPicPr>
          <p:cNvPr id="102" name="Picture 1"/>
          <p:cNvPicPr>
            <a:picLocks noChangeAspect="1" noChangeArrowheads="1"/>
          </p:cNvPicPr>
          <p:nvPr>
            <p:custDataLst>
              <p:tags r:id="rId39"/>
            </p:custDataLst>
          </p:nvPr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7778855" y="2607457"/>
            <a:ext cx="995516" cy="79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Grafik 102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426455" y="3589737"/>
            <a:ext cx="1089647" cy="734200"/>
          </a:xfrm>
          <a:prstGeom prst="rect">
            <a:avLst/>
          </a:prstGeom>
        </p:spPr>
      </p:pic>
      <p:sp>
        <p:nvSpPr>
          <p:cNvPr id="46" name="Textfeld 45"/>
          <p:cNvSpPr txBox="1"/>
          <p:nvPr/>
        </p:nvSpPr>
        <p:spPr>
          <a:xfrm>
            <a:off x="5900" y="6631800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2016, 12.05.2016</a:t>
            </a:r>
            <a:endParaRPr lang="de-DE" sz="800" dirty="0"/>
          </a:p>
        </p:txBody>
      </p:sp>
      <p:sp>
        <p:nvSpPr>
          <p:cNvPr id="47" name="Textfeld 46"/>
          <p:cNvSpPr txBox="1"/>
          <p:nvPr/>
        </p:nvSpPr>
        <p:spPr>
          <a:xfrm>
            <a:off x="542866" y="1385640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Timeline:</a:t>
            </a:r>
            <a:endParaRPr lang="de-DE" dirty="0"/>
          </a:p>
        </p:txBody>
      </p:sp>
      <p:sp>
        <p:nvSpPr>
          <p:cNvPr id="49" name="Textfeld 48"/>
          <p:cNvSpPr txBox="1"/>
          <p:nvPr/>
        </p:nvSpPr>
        <p:spPr>
          <a:xfrm>
            <a:off x="3919864" y="1475476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>
                <a:solidFill>
                  <a:srgbClr val="FF0000"/>
                </a:solidFill>
              </a:rPr>
              <a:t>2. Statustreffen</a:t>
            </a:r>
            <a:endParaRPr lang="de-DE" sz="800" dirty="0">
              <a:solidFill>
                <a:srgbClr val="FF0000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2843808" y="1485364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rgbClr val="FF0000"/>
                </a:solidFill>
              </a:rPr>
              <a:t>1</a:t>
            </a:r>
            <a:r>
              <a:rPr lang="de-DE" sz="800" dirty="0" smtClean="0">
                <a:solidFill>
                  <a:srgbClr val="FF0000"/>
                </a:solidFill>
              </a:rPr>
              <a:t>. Statustreffen</a:t>
            </a:r>
            <a:endParaRPr lang="de-DE" sz="800" dirty="0">
              <a:solidFill>
                <a:srgbClr val="FF0000"/>
              </a:solidFill>
            </a:endParaRPr>
          </a:p>
        </p:txBody>
      </p:sp>
      <p:sp>
        <p:nvSpPr>
          <p:cNvPr id="3" name="Raute 2"/>
          <p:cNvSpPr/>
          <p:nvPr/>
        </p:nvSpPr>
        <p:spPr>
          <a:xfrm>
            <a:off x="4241392" y="1734254"/>
            <a:ext cx="114584" cy="110570"/>
          </a:xfrm>
          <a:prstGeom prst="diamon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aute 50"/>
          <p:cNvSpPr/>
          <p:nvPr/>
        </p:nvSpPr>
        <p:spPr>
          <a:xfrm>
            <a:off x="3089264" y="1734254"/>
            <a:ext cx="114584" cy="110570"/>
          </a:xfrm>
          <a:prstGeom prst="diamon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1724516" y="195755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400" b="1" dirty="0">
                <a:solidFill>
                  <a:srgbClr val="00B050"/>
                </a:solidFill>
                <a:latin typeface="Symbol" pitchFamily="18" charset="2"/>
                <a:sym typeface="Wingdings"/>
              </a:rPr>
              <a:t></a:t>
            </a:r>
            <a:endParaRPr lang="de-DE" sz="1400" dirty="0"/>
          </a:p>
        </p:txBody>
      </p:sp>
      <p:sp>
        <p:nvSpPr>
          <p:cNvPr id="55" name="Rechteck 54"/>
          <p:cNvSpPr/>
          <p:nvPr/>
        </p:nvSpPr>
        <p:spPr>
          <a:xfrm>
            <a:off x="3684017" y="3355593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400" b="1" dirty="0">
                <a:solidFill>
                  <a:srgbClr val="00B050"/>
                </a:solidFill>
                <a:latin typeface="Symbol" pitchFamily="18" charset="2"/>
                <a:sym typeface="Wingdings"/>
              </a:rPr>
              <a:t></a:t>
            </a:r>
            <a:endParaRPr lang="de-DE" sz="1400" dirty="0"/>
          </a:p>
        </p:txBody>
      </p:sp>
      <p:cxnSp>
        <p:nvCxnSpPr>
          <p:cNvPr id="10" name="Gerade Verbindung mit Pfeil 9"/>
          <p:cNvCxnSpPr>
            <a:stCxn id="86" idx="3"/>
          </p:cNvCxnSpPr>
          <p:nvPr/>
        </p:nvCxnSpPr>
        <p:spPr>
          <a:xfrm flipV="1">
            <a:off x="3131840" y="2124612"/>
            <a:ext cx="21964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leichschenkliges Dreieck 55"/>
          <p:cNvSpPr>
            <a:spLocks noChangeAspect="1"/>
          </p:cNvSpPr>
          <p:nvPr>
            <p:custDataLst>
              <p:tags r:id="rId40"/>
            </p:custDataLst>
          </p:nvPr>
        </p:nvSpPr>
        <p:spPr>
          <a:xfrm>
            <a:off x="5364088" y="2077569"/>
            <a:ext cx="122395" cy="92903"/>
          </a:xfrm>
          <a:prstGeom prst="triangl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7" name="Textfeld 56"/>
          <p:cNvSpPr txBox="1"/>
          <p:nvPr>
            <p:custDataLst>
              <p:tags r:id="rId41"/>
            </p:custDataLst>
          </p:nvPr>
        </p:nvSpPr>
        <p:spPr>
          <a:xfrm>
            <a:off x="5433536" y="1996783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1000" dirty="0" smtClean="0">
                <a:solidFill>
                  <a:schemeClr val="tx2"/>
                </a:solidFill>
                <a:latin typeface="Bosch Office Sans"/>
              </a:rPr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19983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2033645" y="2897692"/>
            <a:ext cx="522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Danke für Ihre Aufmerksamkeit!</a:t>
            </a:r>
            <a:endParaRPr lang="de-DE" sz="2800" dirty="0"/>
          </a:p>
        </p:txBody>
      </p:sp>
      <p:sp>
        <p:nvSpPr>
          <p:cNvPr id="10" name="Textfeld 9"/>
          <p:cNvSpPr txBox="1"/>
          <p:nvPr/>
        </p:nvSpPr>
        <p:spPr>
          <a:xfrm>
            <a:off x="5900" y="6631800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2017, 01.06.2017</a:t>
            </a:r>
            <a:endParaRPr lang="de-DE" sz="800" dirty="0"/>
          </a:p>
        </p:txBody>
      </p:sp>
      <p:sp>
        <p:nvSpPr>
          <p:cNvPr id="11" name="Rechteck 10"/>
          <p:cNvSpPr/>
          <p:nvPr/>
        </p:nvSpPr>
        <p:spPr>
          <a:xfrm>
            <a:off x="554702" y="3682186"/>
            <a:ext cx="798620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0" indent="-177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BBA00"/>
              </a:buClr>
              <a:buSzPct val="90000"/>
            </a:pPr>
            <a:endParaRPr lang="de-DE" b="1" kern="0" dirty="0">
              <a:solidFill>
                <a:srgbClr val="000000"/>
              </a:solidFill>
              <a:latin typeface="Calibri"/>
              <a:ea typeface="MS PGothic" pitchFamily="34" charset="-128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BBA00"/>
              </a:buClr>
              <a:buSzPct val="90000"/>
              <a:defRPr/>
            </a:pPr>
            <a:r>
              <a:rPr lang="de-DE" sz="1600" b="1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Ricardo Ehrenpfordt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BBA00"/>
              </a:buClr>
              <a:buSzPct val="90000"/>
              <a:defRPr/>
            </a:pPr>
            <a: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Robert Bosch GmbH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BBA00"/>
              </a:buClr>
              <a:buSzPct val="90000"/>
              <a:defRPr/>
            </a:pPr>
            <a: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Corporate </a:t>
            </a:r>
            <a:r>
              <a:rPr lang="de-DE" sz="1600" kern="0" dirty="0" err="1" smtClean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Sector</a:t>
            </a:r>
            <a:r>
              <a:rPr lang="de-DE" sz="1600" kern="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Research </a:t>
            </a:r>
            <a: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– </a:t>
            </a:r>
            <a:r>
              <a:rPr lang="de-DE" sz="1600" kern="0" dirty="0" err="1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Microsystem</a:t>
            </a:r>
            <a: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de-DE" sz="1600" kern="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Technologies I Sensor Systems</a:t>
            </a:r>
            <a:endParaRPr lang="de-DE" sz="1600" kern="0" dirty="0">
              <a:solidFill>
                <a:srgbClr val="000000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BBA00"/>
              </a:buClr>
              <a:buSzPct val="90000"/>
              <a:defRPr/>
            </a:pPr>
            <a: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 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BBA00"/>
              </a:buClr>
              <a:buSzPct val="90000"/>
              <a:defRPr/>
            </a:pPr>
            <a:r>
              <a:rPr lang="de-DE" sz="1600" kern="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Robert-Bosch-Campus </a:t>
            </a:r>
            <a: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1                   		</a:t>
            </a:r>
            <a:r>
              <a:rPr lang="de-DE" sz="1600" kern="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71272 </a:t>
            </a:r>
            <a:r>
              <a:rPr lang="de-DE" sz="1600" kern="0" dirty="0" err="1" smtClean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Renningen</a:t>
            </a:r>
            <a: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/>
            </a:r>
            <a:b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</a:br>
            <a: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Fon: +49 711 811-6158                                  	Fax: +49 711 811-5183560</a:t>
            </a:r>
            <a:b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</a:br>
            <a: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E-Mail: ricardo.ehrenpfordt@de.bosch.com          </a:t>
            </a:r>
            <a:r>
              <a:rPr lang="de-DE" sz="1600" kern="0" dirty="0" smtClean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	Web</a:t>
            </a:r>
            <a:r>
              <a:rPr lang="de-DE" sz="16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: www.bosch.com</a:t>
            </a:r>
          </a:p>
        </p:txBody>
      </p:sp>
    </p:spTree>
    <p:extLst>
      <p:ext uri="{BB962C8B-B14F-4D97-AF65-F5344CB8AC3E}">
        <p14:creationId xmlns:p14="http://schemas.microsoft.com/office/powerpoint/2010/main" val="412870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323528" y="1196752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Projekt - </a:t>
            </a:r>
            <a:r>
              <a:rPr lang="de-DE" sz="2000" dirty="0" err="1" smtClean="0"/>
              <a:t>Overview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5900" y="6631800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2016, 12.05.2016</a:t>
            </a:r>
            <a:endParaRPr lang="de-DE" sz="800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1377580" y="1631566"/>
            <a:ext cx="6093174" cy="4405560"/>
            <a:chOff x="1377580" y="1631566"/>
            <a:chExt cx="6093174" cy="4405560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77580" y="1631566"/>
              <a:ext cx="6093174" cy="4405560"/>
            </a:xfrm>
            <a:prstGeom prst="rect">
              <a:avLst/>
            </a:prstGeom>
          </p:spPr>
        </p:pic>
        <p:pic>
          <p:nvPicPr>
            <p:cNvPr id="11" name="Grafik 10"/>
            <p:cNvPicPr/>
            <p:nvPr>
              <p:custDataLst>
                <p:tags r:id="rId6"/>
              </p:custDataLst>
            </p:nvPr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4669410" y="2043915"/>
              <a:ext cx="2537214" cy="1719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2842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323528" y="1196752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Applikationen</a:t>
            </a:r>
            <a:endParaRPr lang="de-DE" sz="2000" dirty="0"/>
          </a:p>
        </p:txBody>
      </p:sp>
      <p:pic>
        <p:nvPicPr>
          <p:cNvPr id="11" name="Picture 4__" descr="http://www.energy.siemens.com/hq/pool/hq/power-generation/steam-turbines/SST-9000/dampfturbine-sst-9000-detail_l.jp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85471"/>
            <a:ext cx="3625401" cy="204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_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83568" y="1844824"/>
            <a:ext cx="2903069" cy="1747766"/>
          </a:xfrm>
          <a:prstGeom prst="rect">
            <a:avLst/>
          </a:prstGeom>
        </p:spPr>
      </p:pic>
      <p:sp>
        <p:nvSpPr>
          <p:cNvPr id="17" name="Abgerundetes Rechteck 16"/>
          <p:cNvSpPr/>
          <p:nvPr/>
        </p:nvSpPr>
        <p:spPr>
          <a:xfrm>
            <a:off x="827584" y="4194246"/>
            <a:ext cx="1705443" cy="5760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/>
              <a:t>Predictive</a:t>
            </a:r>
            <a:r>
              <a:rPr lang="de-DE" sz="1400" dirty="0" smtClean="0"/>
              <a:t> Maintenance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3995936" y="1941502"/>
            <a:ext cx="1584176" cy="5760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/>
              <a:t>Process</a:t>
            </a:r>
            <a:endParaRPr lang="de-DE" sz="1400" dirty="0" smtClean="0"/>
          </a:p>
          <a:p>
            <a:pPr algn="ctr"/>
            <a:r>
              <a:rPr lang="de-DE" sz="1400" dirty="0" smtClean="0"/>
              <a:t>Monitoring</a:t>
            </a:r>
            <a:endParaRPr lang="de-DE" sz="1400" dirty="0"/>
          </a:p>
        </p:txBody>
      </p:sp>
      <p:sp>
        <p:nvSpPr>
          <p:cNvPr id="19" name="Abgerundetes Rechteck 18"/>
          <p:cNvSpPr/>
          <p:nvPr/>
        </p:nvSpPr>
        <p:spPr>
          <a:xfrm>
            <a:off x="6784822" y="4478318"/>
            <a:ext cx="1584176" cy="5760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/>
              <a:t>Condition</a:t>
            </a:r>
            <a:r>
              <a:rPr lang="de-DE" sz="1400" dirty="0" smtClean="0"/>
              <a:t> Monitoring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900" y="6631800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2016, 12.05.2016</a:t>
            </a:r>
            <a:endParaRPr lang="de-DE" sz="800" dirty="0"/>
          </a:p>
        </p:txBody>
      </p:sp>
      <p:sp>
        <p:nvSpPr>
          <p:cNvPr id="21" name="Textfeld 20"/>
          <p:cNvSpPr txBox="1"/>
          <p:nvPr>
            <p:custDataLst>
              <p:tags r:id="rId8"/>
            </p:custDataLst>
          </p:nvPr>
        </p:nvSpPr>
        <p:spPr>
          <a:xfrm>
            <a:off x="6551066" y="3808977"/>
            <a:ext cx="776152" cy="215431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800" dirty="0" smtClean="0">
                <a:solidFill>
                  <a:srgbClr val="000000"/>
                </a:solidFill>
                <a:latin typeface="Bosch Office Sans"/>
              </a:rPr>
              <a:t>Source: KSB</a:t>
            </a:r>
            <a:endParaRPr lang="de-DE" sz="80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22" name="Textfeld 21"/>
          <p:cNvSpPr txBox="1"/>
          <p:nvPr>
            <p:custDataLst>
              <p:tags r:id="rId9"/>
            </p:custDataLst>
          </p:nvPr>
        </p:nvSpPr>
        <p:spPr>
          <a:xfrm>
            <a:off x="4938768" y="5302403"/>
            <a:ext cx="970115" cy="215431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800" dirty="0" smtClean="0">
                <a:solidFill>
                  <a:srgbClr val="000000"/>
                </a:solidFill>
                <a:latin typeface="Bosch Office Sans"/>
              </a:rPr>
              <a:t>Source: </a:t>
            </a:r>
            <a:r>
              <a:rPr lang="de-DE" sz="800" dirty="0">
                <a:solidFill>
                  <a:srgbClr val="000000"/>
                </a:solidFill>
                <a:latin typeface="Bosch Office Sans"/>
              </a:rPr>
              <a:t>S</a:t>
            </a:r>
            <a:r>
              <a:rPr lang="de-DE" sz="800" dirty="0" smtClean="0">
                <a:solidFill>
                  <a:srgbClr val="000000"/>
                </a:solidFill>
                <a:latin typeface="Bosch Office Sans"/>
              </a:rPr>
              <a:t>iemens</a:t>
            </a:r>
            <a:endParaRPr lang="de-DE" sz="80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23" name="Textfeld 22"/>
          <p:cNvSpPr txBox="1"/>
          <p:nvPr>
            <p:custDataLst>
              <p:tags r:id="rId10"/>
            </p:custDataLst>
          </p:nvPr>
        </p:nvSpPr>
        <p:spPr>
          <a:xfrm>
            <a:off x="1386049" y="3623077"/>
            <a:ext cx="1342012" cy="215431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800" dirty="0" smtClean="0">
                <a:solidFill>
                  <a:srgbClr val="000000"/>
                </a:solidFill>
                <a:latin typeface="Bosch Office Sans"/>
              </a:rPr>
              <a:t>Source: Schaudt-</a:t>
            </a:r>
            <a:r>
              <a:rPr lang="de-DE" sz="800" dirty="0" err="1" smtClean="0">
                <a:solidFill>
                  <a:srgbClr val="000000"/>
                </a:solidFill>
                <a:latin typeface="Bosch Office Sans"/>
              </a:rPr>
              <a:t>Mikrosa</a:t>
            </a:r>
            <a:endParaRPr lang="de-DE" sz="80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7887" y="2058859"/>
            <a:ext cx="2378663" cy="164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0410" y="2506957"/>
            <a:ext cx="549302" cy="417987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323528" y="1196752"/>
            <a:ext cx="5055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Tasks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development</a:t>
            </a:r>
            <a:r>
              <a:rPr lang="de-DE" sz="2000" dirty="0" smtClean="0"/>
              <a:t> (</a:t>
            </a:r>
            <a:r>
              <a:rPr lang="de-DE" sz="2000" dirty="0" err="1" smtClean="0"/>
              <a:t>exemplary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CPS)</a:t>
            </a:r>
            <a:endParaRPr lang="de-DE" sz="2000" dirty="0"/>
          </a:p>
        </p:txBody>
      </p:sp>
      <p:pic>
        <p:nvPicPr>
          <p:cNvPr id="15" name="Grafik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2123728" y="2480147"/>
            <a:ext cx="4249447" cy="188133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66078" y="2335149"/>
            <a:ext cx="609006" cy="371024"/>
          </a:xfrm>
          <a:prstGeom prst="rect">
            <a:avLst/>
          </a:prstGeom>
        </p:spPr>
      </p:pic>
      <p:sp>
        <p:nvSpPr>
          <p:cNvPr id="18" name="Textfeld 17"/>
          <p:cNvSpPr txBox="1"/>
          <p:nvPr>
            <p:custDataLst>
              <p:tags r:id="rId8"/>
            </p:custDataLst>
          </p:nvPr>
        </p:nvSpPr>
        <p:spPr>
          <a:xfrm>
            <a:off x="6660232" y="4492858"/>
            <a:ext cx="2238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indent="-90488">
              <a:buFont typeface="Wingdings" panose="05000000000000000000" pitchFamily="2" charset="2"/>
              <a:buChar char="§"/>
            </a:pPr>
            <a:r>
              <a:rPr lang="en-US" sz="1400" dirty="0" smtClean="0"/>
              <a:t>Sound sensor based</a:t>
            </a:r>
          </a:p>
          <a:p>
            <a:pPr marL="90488" indent="-90488">
              <a:buFont typeface="Wingdings" panose="05000000000000000000" pitchFamily="2" charset="2"/>
              <a:buChar char="§"/>
            </a:pPr>
            <a:r>
              <a:rPr lang="en-US" sz="1400" dirty="0" smtClean="0"/>
              <a:t>Wireless / wireline</a:t>
            </a:r>
          </a:p>
          <a:p>
            <a:pPr marL="90488" indent="-90488">
              <a:buFont typeface="Wingdings" panose="05000000000000000000" pitchFamily="2" charset="2"/>
              <a:buChar char="§"/>
            </a:pPr>
            <a:r>
              <a:rPr lang="en-US" sz="1400" dirty="0" smtClean="0"/>
              <a:t>Widely used connectivity</a:t>
            </a:r>
          </a:p>
          <a:p>
            <a:pPr marL="90488" indent="-90488">
              <a:buFont typeface="Wingdings" panose="05000000000000000000" pitchFamily="2" charset="2"/>
              <a:buChar char="§"/>
            </a:pPr>
            <a:r>
              <a:rPr lang="en-US" sz="1400" dirty="0" smtClean="0"/>
              <a:t>Scalable architecture</a:t>
            </a:r>
          </a:p>
          <a:p>
            <a:pPr marL="90488" indent="-90488">
              <a:buFont typeface="Wingdings" panose="05000000000000000000" pitchFamily="2" charset="2"/>
              <a:buChar char="§"/>
            </a:pPr>
            <a:r>
              <a:rPr lang="en-US" sz="1400" dirty="0" smtClean="0"/>
              <a:t>Robust hardware</a:t>
            </a:r>
          </a:p>
          <a:p>
            <a:pPr marL="90488" indent="-90488">
              <a:buFont typeface="Wingdings" panose="05000000000000000000" pitchFamily="2" charset="2"/>
              <a:buChar char="§"/>
            </a:pPr>
            <a:r>
              <a:rPr lang="en-US" sz="1400" dirty="0" smtClean="0"/>
              <a:t>Energy autonomous</a:t>
            </a:r>
          </a:p>
          <a:p>
            <a:pPr marL="90488" indent="-90488">
              <a:buFont typeface="Wingdings" panose="05000000000000000000" pitchFamily="2" charset="2"/>
              <a:buChar char="§"/>
            </a:pPr>
            <a:r>
              <a:rPr lang="en-US" sz="1400" dirty="0" smtClean="0"/>
              <a:t>Secure system design</a:t>
            </a:r>
          </a:p>
          <a:p>
            <a:pPr marL="90488" indent="-90488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sp>
        <p:nvSpPr>
          <p:cNvPr id="19" name="Textfeld 18"/>
          <p:cNvSpPr txBox="1"/>
          <p:nvPr>
            <p:custDataLst>
              <p:tags r:id="rId9"/>
            </p:custDataLst>
          </p:nvPr>
        </p:nvSpPr>
        <p:spPr>
          <a:xfrm>
            <a:off x="274165" y="1759179"/>
            <a:ext cx="1915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sensors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 use cases</a:t>
            </a:r>
          </a:p>
        </p:txBody>
      </p:sp>
      <p:sp>
        <p:nvSpPr>
          <p:cNvPr id="20" name="Textfeld 19"/>
          <p:cNvSpPr txBox="1"/>
          <p:nvPr>
            <p:custDataLst>
              <p:tags r:id="rId10"/>
            </p:custDataLst>
          </p:nvPr>
        </p:nvSpPr>
        <p:spPr>
          <a:xfrm>
            <a:off x="2400084" y="1784375"/>
            <a:ext cx="3536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algorithms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models and system design</a:t>
            </a:r>
          </a:p>
        </p:txBody>
      </p:sp>
      <p:sp>
        <p:nvSpPr>
          <p:cNvPr id="22" name="Textfeld 21"/>
          <p:cNvSpPr txBox="1"/>
          <p:nvPr>
            <p:custDataLst>
              <p:tags r:id="rId11"/>
            </p:custDataLst>
          </p:nvPr>
        </p:nvSpPr>
        <p:spPr>
          <a:xfrm>
            <a:off x="6318412" y="1778337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connected</a:t>
            </a:r>
          </a:p>
          <a:p>
            <a:pPr algn="ctr"/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I4.0 sensor systems</a:t>
            </a:r>
          </a:p>
        </p:txBody>
      </p:sp>
      <p:sp>
        <p:nvSpPr>
          <p:cNvPr id="23" name="Textfeld 22"/>
          <p:cNvSpPr txBox="1"/>
          <p:nvPr>
            <p:custDataLst>
              <p:tags r:id="rId12"/>
            </p:custDataLst>
          </p:nvPr>
        </p:nvSpPr>
        <p:spPr>
          <a:xfrm>
            <a:off x="179512" y="2433082"/>
            <a:ext cx="1479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MEMS:</a:t>
            </a:r>
          </a:p>
          <a:p>
            <a:r>
              <a:rPr lang="en-US" sz="1000" dirty="0" smtClean="0"/>
              <a:t>Microphone</a:t>
            </a:r>
          </a:p>
          <a:p>
            <a:r>
              <a:rPr lang="en-US" sz="1000" dirty="0" smtClean="0"/>
              <a:t>Acceleration</a:t>
            </a:r>
          </a:p>
          <a:p>
            <a:r>
              <a:rPr lang="en-US" sz="1000" dirty="0" smtClean="0"/>
              <a:t>Structure Borne Sound</a:t>
            </a:r>
          </a:p>
        </p:txBody>
      </p:sp>
      <p:sp>
        <p:nvSpPr>
          <p:cNvPr id="30" name="Textfeld 29"/>
          <p:cNvSpPr txBox="1"/>
          <p:nvPr>
            <p:custDataLst>
              <p:tags r:id="rId13"/>
            </p:custDataLst>
          </p:nvPr>
        </p:nvSpPr>
        <p:spPr>
          <a:xfrm>
            <a:off x="3851920" y="4581128"/>
            <a:ext cx="26629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Evaluation platform:</a:t>
            </a:r>
          </a:p>
          <a:p>
            <a:pPr marL="90488" indent="-90488">
              <a:buFont typeface="Wingdings" panose="05000000000000000000" pitchFamily="2" charset="2"/>
              <a:buChar char="§"/>
            </a:pPr>
            <a:r>
              <a:rPr lang="en-US" sz="1400" dirty="0" smtClean="0"/>
              <a:t>Modularly system design</a:t>
            </a:r>
          </a:p>
          <a:p>
            <a:pPr marL="90488" indent="-90488">
              <a:buFont typeface="Wingdings" panose="05000000000000000000" pitchFamily="2" charset="2"/>
              <a:buChar char="§"/>
            </a:pPr>
            <a:r>
              <a:rPr lang="en-US" sz="1400" dirty="0" smtClean="0"/>
              <a:t>Platform for sensor, software- </a:t>
            </a:r>
          </a:p>
          <a:p>
            <a:pPr>
              <a:tabLst>
                <a:tab pos="90488" algn="l"/>
              </a:tabLst>
            </a:pPr>
            <a:r>
              <a:rPr lang="en-US" sz="1400" dirty="0"/>
              <a:t>	</a:t>
            </a:r>
            <a:r>
              <a:rPr lang="en-US" sz="1400" dirty="0" smtClean="0"/>
              <a:t>and energy solutions</a:t>
            </a:r>
          </a:p>
          <a:p>
            <a:pPr marL="90488" indent="-90488">
              <a:buFont typeface="Wingdings" panose="05000000000000000000" pitchFamily="2" charset="2"/>
              <a:buChar char="§"/>
            </a:pPr>
            <a:endParaRPr lang="en-US" sz="1400" dirty="0" smtClean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2576" y="3268724"/>
            <a:ext cx="1704027" cy="998240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5900" y="6631800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2016, 12.05.2016</a:t>
            </a:r>
            <a:endParaRPr lang="de-DE" sz="800" dirty="0"/>
          </a:p>
        </p:txBody>
      </p:sp>
      <p:pic>
        <p:nvPicPr>
          <p:cNvPr id="25" name="Grafik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100891" y="4373833"/>
            <a:ext cx="1739718" cy="132839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40866" y="2546467"/>
            <a:ext cx="2605286" cy="1801859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0818" y="4449306"/>
            <a:ext cx="1401796" cy="16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6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644008" y="6024048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4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5900" y="6478214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2016, 12.05.2016</a:t>
            </a:r>
            <a:endParaRPr lang="de-DE" sz="800" dirty="0"/>
          </a:p>
        </p:txBody>
      </p:sp>
      <p:sp>
        <p:nvSpPr>
          <p:cNvPr id="20" name="Textfeld 19"/>
          <p:cNvSpPr txBox="1"/>
          <p:nvPr/>
        </p:nvSpPr>
        <p:spPr>
          <a:xfrm>
            <a:off x="323528" y="1196752"/>
            <a:ext cx="7378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Evaluation </a:t>
            </a: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cases</a:t>
            </a:r>
            <a:r>
              <a:rPr lang="de-DE" sz="2000" dirty="0" smtClean="0"/>
              <a:t> – MEMS </a:t>
            </a:r>
            <a:r>
              <a:rPr lang="de-DE" sz="2000" dirty="0" err="1" smtClean="0"/>
              <a:t>based</a:t>
            </a:r>
            <a:r>
              <a:rPr lang="de-DE" sz="2000" dirty="0" smtClean="0"/>
              <a:t> </a:t>
            </a:r>
            <a:r>
              <a:rPr lang="de-DE" sz="2000" dirty="0" err="1" smtClean="0"/>
              <a:t>measurement</a:t>
            </a:r>
            <a:r>
              <a:rPr lang="de-DE" sz="2000" dirty="0" smtClean="0"/>
              <a:t> </a:t>
            </a:r>
            <a:r>
              <a:rPr lang="de-DE" sz="2000" dirty="0" err="1" smtClean="0"/>
              <a:t>equipment</a:t>
            </a:r>
            <a:r>
              <a:rPr lang="de-DE" sz="2000" dirty="0" smtClean="0"/>
              <a:t> 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331640" y="6036388"/>
            <a:ext cx="3092527" cy="48489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163588" y="2082938"/>
            <a:ext cx="2232660" cy="205617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63642" y="2085631"/>
            <a:ext cx="2649895" cy="2056176"/>
          </a:xfrm>
          <a:prstGeom prst="rect">
            <a:avLst/>
          </a:prstGeom>
        </p:spPr>
      </p:pic>
      <p:pic>
        <p:nvPicPr>
          <p:cNvPr id="14" name="Inhaltsplatzhalter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52" y="1772816"/>
            <a:ext cx="2597692" cy="2597692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44121" y="16288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MARS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3572652" y="16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SBSS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6170344" y="16288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Mobile </a:t>
            </a:r>
            <a:r>
              <a:rPr lang="de-DE" dirty="0" err="1" smtClean="0"/>
              <a:t>equipment</a:t>
            </a:r>
            <a:endParaRPr lang="de-DE" dirty="0"/>
          </a:p>
        </p:txBody>
      </p:sp>
      <p:sp>
        <p:nvSpPr>
          <p:cNvPr id="17" name="Textfeld 16"/>
          <p:cNvSpPr txBox="1"/>
          <p:nvPr>
            <p:custDataLst>
              <p:tags r:id="rId9"/>
            </p:custDataLst>
          </p:nvPr>
        </p:nvSpPr>
        <p:spPr>
          <a:xfrm>
            <a:off x="395536" y="4149080"/>
            <a:ext cx="30060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rgbClr val="000000"/>
                </a:solidFill>
                <a:latin typeface="Bosch Office Sans"/>
              </a:rPr>
              <a:t>System architecture: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kern="0" dirty="0" smtClean="0">
                <a:solidFill>
                  <a:srgbClr val="000000"/>
                </a:solidFill>
                <a:latin typeface="Bosch Office Sans"/>
              </a:rPr>
              <a:t>Robust</a:t>
            </a:r>
            <a:r>
              <a:rPr kumimoji="0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 housing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2x </a:t>
            </a:r>
            <a:r>
              <a:rPr lang="de-DE" sz="1600" kern="0" dirty="0" smtClean="0">
                <a:solidFill>
                  <a:srgbClr val="000000"/>
                </a:solidFill>
                <a:latin typeface="Bosch Office Sans"/>
              </a:rPr>
              <a:t>MEMS</a:t>
            </a:r>
            <a:r>
              <a:rPr kumimoji="0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 microphone</a:t>
            </a:r>
            <a:r>
              <a:rPr lang="de-DE" altLang="de-DE" sz="1200" dirty="0" smtClean="0">
                <a:latin typeface="Arial" panose="020B0604020202020204" pitchFamily="34" charset="0"/>
              </a:rPr>
              <a:t> </a:t>
            </a:r>
            <a:endParaRPr lang="en-US" sz="1200" kern="0" dirty="0" smtClean="0">
              <a:solidFill>
                <a:srgbClr val="000000"/>
              </a:solidFill>
              <a:latin typeface="Bosch Office Sans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Bosch Office Sans"/>
              </a:rPr>
              <a:t>Stereo Audio Codec 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Bosch Office Sans"/>
              </a:rPr>
              <a:t>USB Interface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18" name="Textfeld 17"/>
          <p:cNvSpPr txBox="1"/>
          <p:nvPr>
            <p:custDataLst>
              <p:tags r:id="rId10"/>
            </p:custDataLst>
          </p:nvPr>
        </p:nvSpPr>
        <p:spPr>
          <a:xfrm>
            <a:off x="3434833" y="4149080"/>
            <a:ext cx="30060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srgbClr val="000000"/>
                </a:solidFill>
                <a:latin typeface="Bosch Office Sans"/>
              </a:rPr>
              <a:t>System architecture: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kern="0" dirty="0" smtClean="0">
                <a:solidFill>
                  <a:srgbClr val="000000"/>
                </a:solidFill>
                <a:latin typeface="Bosch Office Sans"/>
              </a:rPr>
              <a:t>Robust</a:t>
            </a:r>
            <a:r>
              <a:rPr kumimoji="0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 housing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2x </a:t>
            </a:r>
            <a:r>
              <a:rPr lang="de-DE" sz="1600" kern="0" dirty="0" smtClean="0">
                <a:solidFill>
                  <a:srgbClr val="000000"/>
                </a:solidFill>
                <a:latin typeface="Bosch Office Sans"/>
              </a:rPr>
              <a:t>MEMS</a:t>
            </a:r>
            <a:r>
              <a:rPr kumimoji="0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 </a:t>
            </a:r>
            <a:r>
              <a:rPr kumimoji="0" lang="de-DE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acceleration</a:t>
            </a:r>
            <a:r>
              <a:rPr lang="de-DE" altLang="de-DE" sz="1200" dirty="0" smtClean="0">
                <a:latin typeface="Arial" panose="020B0604020202020204" pitchFamily="34" charset="0"/>
              </a:rPr>
              <a:t> </a:t>
            </a:r>
            <a:endParaRPr lang="en-US" sz="1200" kern="0" dirty="0" smtClean="0">
              <a:solidFill>
                <a:srgbClr val="000000"/>
              </a:solidFill>
              <a:latin typeface="Bosch Office Sans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Bosch Office Sans"/>
              </a:rPr>
              <a:t>20 kHz bandwidth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Bosch Office Sans"/>
              </a:rPr>
              <a:t>USB Interface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19" name="Textfeld 18"/>
          <p:cNvSpPr txBox="1"/>
          <p:nvPr>
            <p:custDataLst>
              <p:tags r:id="rId11"/>
            </p:custDataLst>
          </p:nvPr>
        </p:nvSpPr>
        <p:spPr>
          <a:xfrm>
            <a:off x="6174479" y="4161274"/>
            <a:ext cx="32724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Bosch Office Sans" panose="020B0604020202020204" pitchFamily="34" charset="0"/>
              </a:rPr>
              <a:t>System architecture: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anose="020B0604020202020204" pitchFamily="34" charset="0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kern="0" dirty="0" smtClean="0">
                <a:solidFill>
                  <a:srgbClr val="000000"/>
                </a:solidFill>
                <a:latin typeface="Bosch Office Sans" panose="020B0604020202020204" pitchFamily="34" charset="0"/>
              </a:rPr>
              <a:t>Maximum 18 </a:t>
            </a:r>
            <a:r>
              <a:rPr lang="de-DE" sz="1600" kern="0" dirty="0" err="1" smtClean="0">
                <a:solidFill>
                  <a:srgbClr val="000000"/>
                </a:solidFill>
                <a:latin typeface="Bosch Office Sans" panose="020B0604020202020204" pitchFamily="34" charset="0"/>
              </a:rPr>
              <a:t>sensors</a:t>
            </a:r>
            <a:r>
              <a:rPr lang="de-DE" sz="1600" kern="0" dirty="0" smtClean="0">
                <a:solidFill>
                  <a:srgbClr val="000000"/>
                </a:solidFill>
                <a:latin typeface="Bosch Office Sans" panose="020B0604020202020204" pitchFamily="34" charset="0"/>
              </a:rPr>
              <a:t> (USB)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Bosch Office Sans" panose="020B0604020202020204" pitchFamily="34" charset="0"/>
              </a:rPr>
              <a:t>7X </a:t>
            </a:r>
            <a:r>
              <a:rPr lang="en-US" sz="1600" kern="0" dirty="0">
                <a:solidFill>
                  <a:srgbClr val="000000"/>
                </a:solidFill>
                <a:latin typeface="Bosch Office Sans" panose="020B0604020202020204" pitchFamily="34" charset="0"/>
              </a:rPr>
              <a:t>industrial </a:t>
            </a:r>
            <a:r>
              <a:rPr lang="en-US" sz="1600" dirty="0">
                <a:latin typeface="Bosch Office Sans" panose="020B0604020202020204" pitchFamily="34" charset="0"/>
              </a:rPr>
              <a:t>Raspberry</a:t>
            </a:r>
            <a:r>
              <a:rPr lang="de-DE" sz="1600" dirty="0">
                <a:latin typeface="Bosch Office Sans" panose="020B0604020202020204" pitchFamily="34" charset="0"/>
              </a:rPr>
              <a:t> </a:t>
            </a:r>
            <a:r>
              <a:rPr lang="de-DE" sz="1600" dirty="0" smtClean="0">
                <a:latin typeface="Bosch Office Sans" panose="020B0604020202020204" pitchFamily="34" charset="0"/>
              </a:rPr>
              <a:t>Pi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e-DE" sz="1600" dirty="0" smtClean="0">
                <a:latin typeface="Bosch Office Sans" panose="020B0604020202020204" pitchFamily="34" charset="0"/>
              </a:rPr>
              <a:t>8x24V </a:t>
            </a:r>
            <a:r>
              <a:rPr lang="en-US" sz="1600" dirty="0">
                <a:latin typeface="Bosch Office Sans" panose="020B0604020202020204" pitchFamily="34" charset="0"/>
              </a:rPr>
              <a:t>trigger </a:t>
            </a:r>
            <a:r>
              <a:rPr lang="en-US" sz="1600" dirty="0" smtClean="0">
                <a:latin typeface="Bosch Office Sans" panose="020B0604020202020204" pitchFamily="34" charset="0"/>
              </a:rPr>
              <a:t>inputs</a:t>
            </a:r>
            <a:endParaRPr lang="de-DE" sz="1600" dirty="0" smtClean="0">
              <a:latin typeface="Bosch Office Sans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e-DE" sz="1600" dirty="0" smtClean="0">
                <a:latin typeface="Bosch Office Sans" panose="020B0604020202020204" pitchFamily="34" charset="0"/>
              </a:rPr>
              <a:t>HDMI, LAN, CAN</a:t>
            </a:r>
            <a:endParaRPr lang="en-US" sz="1600" kern="0" dirty="0">
              <a:solidFill>
                <a:srgbClr val="000000"/>
              </a:solidFill>
              <a:latin typeface="Bosch Office Sans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de-DE" sz="1600" dirty="0"/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1600" kern="0" dirty="0" smtClean="0">
              <a:solidFill>
                <a:srgbClr val="000000"/>
              </a:solidFill>
              <a:latin typeface="Bosch Office Sans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kern="0" dirty="0" smtClean="0">
              <a:solidFill>
                <a:srgbClr val="000000"/>
              </a:solidFill>
              <a:latin typeface="Bosch Office Sans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8564033" y="5563304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400" b="1" dirty="0">
                <a:solidFill>
                  <a:srgbClr val="00B050"/>
                </a:solidFill>
                <a:latin typeface="Symbol" pitchFamily="18" charset="2"/>
                <a:sym typeface="Wingdings"/>
              </a:rPr>
              <a:t></a:t>
            </a:r>
            <a:endParaRPr lang="de-DE" sz="2400" dirty="0"/>
          </a:p>
        </p:txBody>
      </p:sp>
      <p:sp>
        <p:nvSpPr>
          <p:cNvPr id="23" name="Textfeld 22"/>
          <p:cNvSpPr txBox="1"/>
          <p:nvPr/>
        </p:nvSpPr>
        <p:spPr>
          <a:xfrm>
            <a:off x="5487490" y="5624860"/>
            <a:ext cx="3284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M1 – Evaluation </a:t>
            </a:r>
            <a:r>
              <a:rPr lang="de-DE" sz="1600" dirty="0" err="1" smtClean="0"/>
              <a:t>system</a:t>
            </a:r>
            <a:r>
              <a:rPr lang="de-DE" sz="1600" dirty="0" smtClean="0"/>
              <a:t> </a:t>
            </a:r>
            <a:r>
              <a:rPr lang="de-DE" sz="1600" dirty="0" err="1" smtClean="0"/>
              <a:t>available</a:t>
            </a:r>
            <a:r>
              <a:rPr lang="de-DE" sz="1600" dirty="0" smtClean="0"/>
              <a:t>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2615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5900" y="6631800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2016, 12.05.2016</a:t>
            </a:r>
            <a:endParaRPr lang="de-DE" sz="800" dirty="0"/>
          </a:p>
        </p:txBody>
      </p:sp>
      <p:pic>
        <p:nvPicPr>
          <p:cNvPr id="13" name="Grafik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139952" y="1776134"/>
            <a:ext cx="1824261" cy="206121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267744" y="1772816"/>
            <a:ext cx="1811133" cy="206785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465" y="4221088"/>
            <a:ext cx="8477070" cy="1742432"/>
          </a:xfrm>
          <a:prstGeom prst="rect">
            <a:avLst/>
          </a:prstGeom>
        </p:spPr>
      </p:pic>
      <p:pic>
        <p:nvPicPr>
          <p:cNvPr id="22" name="Picture 3_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016685" y="1898175"/>
            <a:ext cx="3019811" cy="181804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5536" y="1772816"/>
            <a:ext cx="1800200" cy="2071659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323528" y="1196752"/>
            <a:ext cx="3105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cases</a:t>
            </a:r>
            <a:r>
              <a:rPr lang="de-DE" sz="2000" dirty="0" smtClean="0"/>
              <a:t>: </a:t>
            </a:r>
            <a:r>
              <a:rPr lang="de-DE" sz="2000" dirty="0" err="1" smtClean="0"/>
              <a:t>machine</a:t>
            </a:r>
            <a:r>
              <a:rPr lang="de-DE" sz="2000" dirty="0" smtClean="0"/>
              <a:t> </a:t>
            </a:r>
            <a:r>
              <a:rPr lang="de-DE" sz="2000" dirty="0" err="1" smtClean="0"/>
              <a:t>tools</a:t>
            </a:r>
            <a:endParaRPr lang="de-DE" sz="2000" dirty="0"/>
          </a:p>
        </p:txBody>
      </p:sp>
      <p:sp>
        <p:nvSpPr>
          <p:cNvPr id="6" name="Textfeld 5"/>
          <p:cNvSpPr txBox="1"/>
          <p:nvPr/>
        </p:nvSpPr>
        <p:spPr>
          <a:xfrm>
            <a:off x="335177" y="3855147"/>
            <a:ext cx="3595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Grinding</a:t>
            </a:r>
            <a:r>
              <a:rPr lang="de-DE" sz="1200" dirty="0" smtClean="0"/>
              <a:t> </a:t>
            </a:r>
            <a:r>
              <a:rPr lang="de-DE" sz="1200" dirty="0" err="1" smtClean="0"/>
              <a:t>machine</a:t>
            </a:r>
            <a:r>
              <a:rPr lang="de-DE" sz="1200" dirty="0" smtClean="0"/>
              <a:t> </a:t>
            </a:r>
            <a:r>
              <a:rPr lang="de-DE" sz="1200" dirty="0" err="1" smtClean="0"/>
              <a:t>with</a:t>
            </a:r>
            <a:r>
              <a:rPr lang="de-DE" sz="1200" dirty="0" smtClean="0"/>
              <a:t> </a:t>
            </a:r>
            <a:r>
              <a:rPr lang="de-DE" sz="1200" dirty="0" err="1" smtClean="0"/>
              <a:t>sensor</a:t>
            </a:r>
            <a:r>
              <a:rPr lang="de-DE" sz="1200" dirty="0" smtClean="0"/>
              <a:t> </a:t>
            </a:r>
            <a:r>
              <a:rPr lang="de-DE" sz="1200" dirty="0" err="1" smtClean="0"/>
              <a:t>evaluation</a:t>
            </a:r>
            <a:r>
              <a:rPr lang="de-DE" sz="1200" dirty="0" smtClean="0"/>
              <a:t> </a:t>
            </a:r>
            <a:r>
              <a:rPr lang="de-DE" sz="1200" dirty="0" err="1" smtClean="0"/>
              <a:t>systems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24" name="Textfeld 23"/>
          <p:cNvSpPr txBox="1"/>
          <p:nvPr/>
        </p:nvSpPr>
        <p:spPr>
          <a:xfrm>
            <a:off x="323528" y="5879094"/>
            <a:ext cx="3929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Tasks </a:t>
            </a:r>
            <a:r>
              <a:rPr lang="de-DE" sz="1200" dirty="0" err="1" smtClean="0"/>
              <a:t>of</a:t>
            </a:r>
            <a:r>
              <a:rPr lang="de-DE" sz="1200" dirty="0" smtClean="0"/>
              <a:t> </a:t>
            </a:r>
            <a:r>
              <a:rPr lang="de-DE" sz="1200" dirty="0" err="1" smtClean="0"/>
              <a:t>evaluation</a:t>
            </a:r>
            <a:r>
              <a:rPr lang="de-DE" sz="1200" dirty="0" smtClean="0"/>
              <a:t> / </a:t>
            </a:r>
            <a:r>
              <a:rPr lang="de-DE" sz="1200" dirty="0" err="1" smtClean="0"/>
              <a:t>Process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condition</a:t>
            </a:r>
            <a:r>
              <a:rPr lang="de-DE" sz="1200" dirty="0" smtClean="0"/>
              <a:t> </a:t>
            </a:r>
            <a:r>
              <a:rPr lang="de-DE" sz="1200" dirty="0" err="1" smtClean="0"/>
              <a:t>monitoring</a:t>
            </a:r>
            <a:r>
              <a:rPr lang="de-DE" sz="1200" dirty="0" smtClean="0"/>
              <a:t>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666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5900" y="6631800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2016, 12.05.2016</a:t>
            </a:r>
            <a:endParaRPr lang="de-DE" sz="800" dirty="0"/>
          </a:p>
        </p:txBody>
      </p:sp>
      <p:pic>
        <p:nvPicPr>
          <p:cNvPr id="13" name="Grafik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743148" y="1510746"/>
            <a:ext cx="3005316" cy="428088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924963" y="3325203"/>
            <a:ext cx="1710933" cy="154395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3605220" y="4693666"/>
            <a:ext cx="1666417" cy="1540105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07504" y="1763525"/>
            <a:ext cx="1986446" cy="1624735"/>
          </a:xfrm>
          <a:prstGeom prst="rect">
            <a:avLst/>
          </a:prstGeom>
        </p:spPr>
      </p:pic>
      <p:cxnSp>
        <p:nvCxnSpPr>
          <p:cNvPr id="18" name="Gerade Verbindung mit Pfeil 17"/>
          <p:cNvCxnSpPr/>
          <p:nvPr>
            <p:custDataLst>
              <p:tags r:id="rId10"/>
            </p:custDataLst>
          </p:nvPr>
        </p:nvCxnSpPr>
        <p:spPr>
          <a:xfrm>
            <a:off x="1925128" y="2503128"/>
            <a:ext cx="3654984" cy="87184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>
            <p:custDataLst>
              <p:tags r:id="rId11"/>
            </p:custDataLst>
          </p:nvPr>
        </p:nvCxnSpPr>
        <p:spPr>
          <a:xfrm flipV="1">
            <a:off x="3792601" y="3635818"/>
            <a:ext cx="1660754" cy="27406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>
            <p:custDataLst>
              <p:tags r:id="rId12"/>
            </p:custDataLst>
          </p:nvPr>
        </p:nvSpPr>
        <p:spPr>
          <a:xfrm>
            <a:off x="323528" y="162969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52000" indent="-252000"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sz="1000" dirty="0" smtClean="0"/>
              <a:t>Return pump (cooling fluid)  </a:t>
            </a:r>
          </a:p>
        </p:txBody>
      </p:sp>
      <p:sp>
        <p:nvSpPr>
          <p:cNvPr id="21" name="Textfeld 20"/>
          <p:cNvSpPr txBox="1"/>
          <p:nvPr>
            <p:custDataLst>
              <p:tags r:id="rId13"/>
            </p:custDataLst>
          </p:nvPr>
        </p:nvSpPr>
        <p:spPr>
          <a:xfrm>
            <a:off x="3725069" y="445569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52000" indent="-252000">
              <a:lnSpc>
                <a:spcPts val="600"/>
              </a:lnSpc>
              <a:spcBef>
                <a:spcPts val="500"/>
              </a:spcBef>
              <a:buFontTx/>
              <a:buNone/>
            </a:pPr>
            <a:r>
              <a:rPr lang="en-US" sz="1000" dirty="0" smtClean="0"/>
              <a:t>Switching frequency </a:t>
            </a:r>
          </a:p>
          <a:p>
            <a:pPr marL="252000" indent="-252000">
              <a:lnSpc>
                <a:spcPts val="600"/>
              </a:lnSpc>
              <a:spcBef>
                <a:spcPts val="500"/>
              </a:spcBef>
              <a:buFontTx/>
              <a:buNone/>
            </a:pPr>
            <a:r>
              <a:rPr lang="en-US" sz="1000" dirty="0" smtClean="0"/>
              <a:t>of converter </a:t>
            </a:r>
          </a:p>
        </p:txBody>
      </p:sp>
      <p:sp>
        <p:nvSpPr>
          <p:cNvPr id="22" name="Textfeld 21"/>
          <p:cNvSpPr txBox="1"/>
          <p:nvPr>
            <p:custDataLst>
              <p:tags r:id="rId14"/>
            </p:custDataLst>
          </p:nvPr>
        </p:nvSpPr>
        <p:spPr>
          <a:xfrm>
            <a:off x="391427" y="335699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2075" indent="-92075">
              <a:lnSpc>
                <a:spcPts val="2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000" dirty="0" smtClean="0"/>
              <a:t>+ EPH spectrum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23528" y="1196752"/>
            <a:ext cx="389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Evaluation: Background </a:t>
            </a:r>
            <a:r>
              <a:rPr lang="de-DE" sz="2000" dirty="0" err="1" smtClean="0"/>
              <a:t>analysis</a:t>
            </a:r>
            <a:endParaRPr lang="de-DE" sz="2000" dirty="0"/>
          </a:p>
        </p:txBody>
      </p:sp>
      <p:cxnSp>
        <p:nvCxnSpPr>
          <p:cNvPr id="24" name="Gerade Verbindung mit Pfeil 23"/>
          <p:cNvCxnSpPr/>
          <p:nvPr>
            <p:custDataLst>
              <p:tags r:id="rId15"/>
            </p:custDataLst>
          </p:nvPr>
        </p:nvCxnSpPr>
        <p:spPr>
          <a:xfrm flipV="1">
            <a:off x="5012791" y="3979287"/>
            <a:ext cx="528641" cy="60404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>
            <p:custDataLst>
              <p:tags r:id="rId16"/>
            </p:custDataLst>
          </p:nvPr>
        </p:nvSpPr>
        <p:spPr>
          <a:xfrm>
            <a:off x="1991512" y="306488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52000" indent="-252000">
              <a:lnSpc>
                <a:spcPts val="2300"/>
              </a:lnSpc>
              <a:spcBef>
                <a:spcPts val="500"/>
              </a:spcBef>
              <a:buFontTx/>
              <a:buNone/>
            </a:pPr>
            <a:r>
              <a:rPr lang="en-US" sz="1000" dirty="0" smtClean="0"/>
              <a:t>LV motor grinding wheel </a:t>
            </a:r>
          </a:p>
        </p:txBody>
      </p:sp>
    </p:spTree>
    <p:extLst>
      <p:ext uri="{BB962C8B-B14F-4D97-AF65-F5344CB8AC3E}">
        <p14:creationId xmlns:p14="http://schemas.microsoft.com/office/powerpoint/2010/main" val="73795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5900" y="6631800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2016, 12.05.2016</a:t>
            </a:r>
            <a:endParaRPr lang="de-DE" sz="800" dirty="0"/>
          </a:p>
        </p:txBody>
      </p:sp>
      <p:sp>
        <p:nvSpPr>
          <p:cNvPr id="15" name="Textfeld 14"/>
          <p:cNvSpPr txBox="1"/>
          <p:nvPr/>
        </p:nvSpPr>
        <p:spPr>
          <a:xfrm>
            <a:off x="323528" y="1196752"/>
            <a:ext cx="5458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Evaluation: </a:t>
            </a:r>
            <a:r>
              <a:rPr lang="de-DE" sz="2000" dirty="0" err="1" smtClean="0"/>
              <a:t>Process</a:t>
            </a:r>
            <a:r>
              <a:rPr lang="de-DE" sz="2000" dirty="0" smtClean="0"/>
              <a:t>- und </a:t>
            </a:r>
            <a:r>
              <a:rPr lang="de-DE" sz="2000" dirty="0" err="1" smtClean="0"/>
              <a:t>Condition</a:t>
            </a:r>
            <a:r>
              <a:rPr lang="de-DE" sz="2000" dirty="0" smtClean="0"/>
              <a:t> Monitoring</a:t>
            </a:r>
            <a:endParaRPr lang="de-DE" sz="2000" dirty="0"/>
          </a:p>
        </p:txBody>
      </p:sp>
      <p:sp>
        <p:nvSpPr>
          <p:cNvPr id="16" name="Textfeld 15"/>
          <p:cNvSpPr txBox="1"/>
          <p:nvPr>
            <p:custDataLst>
              <p:tags r:id="rId6"/>
            </p:custDataLst>
          </p:nvPr>
        </p:nvSpPr>
        <p:spPr>
          <a:xfrm>
            <a:off x="777280" y="180240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sz="1600" dirty="0" smtClean="0"/>
              <a:t>Evaluation of sensors, sensor positions, features, classification methods</a:t>
            </a:r>
          </a:p>
          <a:p>
            <a:pPr indent="-457200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82575" lvl="1" indent="-282575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1200" dirty="0" smtClean="0"/>
          </a:p>
        </p:txBody>
      </p:sp>
      <p:pic>
        <p:nvPicPr>
          <p:cNvPr id="17" name="Inhaltsplatzhalter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953" y="2134601"/>
            <a:ext cx="1571756" cy="157175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8434" y="3964019"/>
            <a:ext cx="1358794" cy="155094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932781" y="3490331"/>
            <a:ext cx="2247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Structure</a:t>
            </a:r>
            <a:r>
              <a:rPr lang="de-DE" sz="1000" dirty="0" smtClean="0"/>
              <a:t> </a:t>
            </a:r>
            <a:r>
              <a:rPr lang="de-DE" sz="1000" dirty="0" err="1" smtClean="0"/>
              <a:t>borne</a:t>
            </a:r>
            <a:r>
              <a:rPr lang="de-DE" sz="1000" dirty="0" smtClean="0"/>
              <a:t> </a:t>
            </a:r>
            <a:r>
              <a:rPr lang="de-DE" sz="1000" dirty="0" err="1" smtClean="0"/>
              <a:t>sound</a:t>
            </a:r>
            <a:r>
              <a:rPr lang="de-DE" sz="1000" dirty="0" smtClean="0"/>
              <a:t> </a:t>
            </a:r>
            <a:r>
              <a:rPr lang="de-DE" sz="1000" dirty="0" err="1" smtClean="0"/>
              <a:t>sensor</a:t>
            </a:r>
            <a:r>
              <a:rPr lang="de-DE" sz="1000" dirty="0" smtClean="0"/>
              <a:t> (</a:t>
            </a:r>
            <a:r>
              <a:rPr lang="de-DE" sz="1000" dirty="0" err="1" smtClean="0"/>
              <a:t>sbss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18" name="Textfeld 17"/>
          <p:cNvSpPr txBox="1"/>
          <p:nvPr/>
        </p:nvSpPr>
        <p:spPr>
          <a:xfrm>
            <a:off x="7076325" y="5496212"/>
            <a:ext cx="17892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 smtClean="0"/>
              <a:t>Grinding</a:t>
            </a:r>
            <a:r>
              <a:rPr lang="de-DE" sz="1000" dirty="0" smtClean="0"/>
              <a:t> </a:t>
            </a:r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wirth</a:t>
            </a:r>
            <a:r>
              <a:rPr lang="de-DE" sz="1000" dirty="0" smtClean="0"/>
              <a:t> </a:t>
            </a:r>
            <a:r>
              <a:rPr lang="de-DE" sz="1000" dirty="0" err="1" smtClean="0"/>
              <a:t>sbss</a:t>
            </a:r>
            <a:endParaRPr lang="de-DE" sz="1000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640622" y="1857273"/>
            <a:ext cx="6070145" cy="3978188"/>
            <a:chOff x="640622" y="1857273"/>
            <a:chExt cx="6070145" cy="3978188"/>
          </a:xfrm>
        </p:grpSpPr>
        <p:sp>
          <p:nvSpPr>
            <p:cNvPr id="11" name="Textfeld 13"/>
            <p:cNvSpPr txBox="1"/>
            <p:nvPr/>
          </p:nvSpPr>
          <p:spPr>
            <a:xfrm>
              <a:off x="640622" y="1857273"/>
              <a:ext cx="430887" cy="385242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600" dirty="0" smtClean="0">
                  <a:latin typeface="Arial" panose="020B0604020202020204" pitchFamily="34" charset="0"/>
                </a:rPr>
                <a:t>Genauigkeit in %</a:t>
              </a:r>
              <a:endParaRPr lang="de-DE" sz="1600" dirty="0">
                <a:latin typeface="Arial" panose="020B0604020202020204" pitchFamily="34" charset="0"/>
              </a:endParaRP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608" b="6642"/>
            <a:stretch/>
          </p:blipFill>
          <p:spPr bwMode="auto">
            <a:xfrm>
              <a:off x="946933" y="2205339"/>
              <a:ext cx="5763834" cy="351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hteck 5"/>
            <p:cNvSpPr/>
            <p:nvPr/>
          </p:nvSpPr>
          <p:spPr>
            <a:xfrm>
              <a:off x="2339752" y="5517232"/>
              <a:ext cx="792088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4932040" y="5517232"/>
              <a:ext cx="792088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2123728" y="5589240"/>
              <a:ext cx="1152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smtClean="0"/>
                <a:t>Schleifscheibe</a:t>
              </a:r>
              <a:endParaRPr lang="en-US" sz="1000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4860032" y="5589240"/>
              <a:ext cx="12961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smtClean="0"/>
                <a:t>Riemenspannung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2433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0" y="-248"/>
            <a:ext cx="9144000" cy="112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95536" y="260648"/>
            <a:ext cx="1800200" cy="65357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5868"/>
            <a:ext cx="1374835" cy="97276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331640" y="6189974"/>
            <a:ext cx="3092527" cy="4848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644008" y="6177634"/>
            <a:ext cx="3593717" cy="59550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2411760" y="188640"/>
            <a:ext cx="47525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„Mikro-elektromechanisches </a:t>
            </a:r>
            <a:r>
              <a:rPr lang="de-DE" sz="1600" dirty="0"/>
              <a:t>Elektroniksystem </a:t>
            </a:r>
          </a:p>
          <a:p>
            <a:pPr algn="ctr"/>
            <a:r>
              <a:rPr lang="de-DE" sz="1600" dirty="0" smtClean="0"/>
              <a:t>zur Zustandsüberwachung in der </a:t>
            </a:r>
          </a:p>
          <a:p>
            <a:pPr algn="ctr"/>
            <a:r>
              <a:rPr lang="de-DE" sz="1600" dirty="0" smtClean="0"/>
              <a:t>   Industrie </a:t>
            </a:r>
            <a:r>
              <a:rPr lang="de-DE" sz="1600" dirty="0"/>
              <a:t>4.0 (AMELI 4.0</a:t>
            </a:r>
            <a:r>
              <a:rPr lang="de-DE" sz="1600" dirty="0" smtClean="0"/>
              <a:t>)“ </a:t>
            </a:r>
            <a:r>
              <a:rPr lang="de-DE" dirty="0"/>
              <a:t>	</a:t>
            </a:r>
          </a:p>
          <a:p>
            <a:pPr algn="ctr"/>
            <a:endParaRPr lang="de-DE" sz="1200" dirty="0" smtClean="0"/>
          </a:p>
        </p:txBody>
      </p:sp>
      <p:sp>
        <p:nvSpPr>
          <p:cNvPr id="10" name="Textfeld 9"/>
          <p:cNvSpPr txBox="1"/>
          <p:nvPr/>
        </p:nvSpPr>
        <p:spPr>
          <a:xfrm>
            <a:off x="5900" y="6631800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Sensor + Test 2016, 12.05.2016</a:t>
            </a:r>
            <a:endParaRPr lang="de-DE" sz="800" dirty="0"/>
          </a:p>
        </p:txBody>
      </p:sp>
      <p:grpSp>
        <p:nvGrpSpPr>
          <p:cNvPr id="11" name="Group 11"/>
          <p:cNvGrpSpPr/>
          <p:nvPr/>
        </p:nvGrpSpPr>
        <p:grpSpPr>
          <a:xfrm>
            <a:off x="1058781" y="3336940"/>
            <a:ext cx="3221914" cy="2709541"/>
            <a:chOff x="502083" y="2575169"/>
            <a:chExt cx="3558032" cy="3059642"/>
          </a:xfrm>
        </p:grpSpPr>
        <p:pic>
          <p:nvPicPr>
            <p:cNvPr id="13" name="Picture 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 rotWithShape="1">
            <a:blip r:embed="rId23"/>
            <a:srcRect l="5340" t="5010" r="7246" b="1861"/>
            <a:stretch/>
          </p:blipFill>
          <p:spPr>
            <a:xfrm>
              <a:off x="502083" y="2792697"/>
              <a:ext cx="3558032" cy="2842114"/>
            </a:xfrm>
            <a:prstGeom prst="rect">
              <a:avLst/>
            </a:prstGeom>
          </p:spPr>
        </p:pic>
        <p:sp>
          <p:nvSpPr>
            <p:cNvPr id="14" name="Textfeld 240"/>
            <p:cNvSpPr txBox="1"/>
            <p:nvPr>
              <p:custDataLst>
                <p:tags r:id="rId14"/>
              </p:custDataLst>
            </p:nvPr>
          </p:nvSpPr>
          <p:spPr>
            <a:xfrm>
              <a:off x="1331093" y="3282931"/>
              <a:ext cx="411205" cy="288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FontTx/>
                <a:buNone/>
              </a:pPr>
              <a:r>
                <a:rPr lang="de-DE" sz="900" b="1" dirty="0" smtClean="0">
                  <a:solidFill>
                    <a:srgbClr val="FF0000"/>
                  </a:solidFill>
                </a:rPr>
                <a:t>o </a:t>
              </a:r>
              <a:r>
                <a:rPr lang="de-DE" sz="900" dirty="0" smtClean="0"/>
                <a:t>Sharp</a:t>
              </a:r>
            </a:p>
            <a:p>
              <a:pPr>
                <a:buFontTx/>
                <a:buNone/>
              </a:pPr>
              <a:r>
                <a:rPr lang="de-DE" sz="1000" b="1" dirty="0" smtClean="0">
                  <a:solidFill>
                    <a:srgbClr val="0070C0"/>
                  </a:solidFill>
                </a:rPr>
                <a:t>+</a:t>
              </a:r>
              <a:r>
                <a:rPr lang="de-DE" sz="900" dirty="0" smtClean="0"/>
                <a:t> Dull</a:t>
              </a:r>
            </a:p>
          </p:txBody>
        </p:sp>
        <p:sp>
          <p:nvSpPr>
            <p:cNvPr id="15" name="Ellipse 210"/>
            <p:cNvSpPr/>
            <p:nvPr>
              <p:custDataLst>
                <p:tags r:id="rId15"/>
              </p:custDataLst>
            </p:nvPr>
          </p:nvSpPr>
          <p:spPr>
            <a:xfrm rot="2759252">
              <a:off x="1236611" y="4122318"/>
              <a:ext cx="322394" cy="1431699"/>
            </a:xfrm>
            <a:prstGeom prst="ellipse">
              <a:avLst/>
            </a:prstGeom>
            <a:noFill/>
            <a:ln w="12700">
              <a:solidFill>
                <a:srgbClr val="EA687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Ellipse 2100"/>
            <p:cNvSpPr/>
            <p:nvPr>
              <p:custDataLst>
                <p:tags r:id="rId16"/>
              </p:custDataLst>
            </p:nvPr>
          </p:nvSpPr>
          <p:spPr>
            <a:xfrm rot="3455314">
              <a:off x="2897646" y="2567890"/>
              <a:ext cx="347530" cy="1398750"/>
            </a:xfrm>
            <a:prstGeom prst="ellipse">
              <a:avLst/>
            </a:prstGeom>
            <a:noFill/>
            <a:ln w="12700"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Rectangle 35"/>
            <p:cNvSpPr/>
            <p:nvPr>
              <p:custDataLst>
                <p:tags r:id="rId17"/>
              </p:custDataLst>
            </p:nvPr>
          </p:nvSpPr>
          <p:spPr>
            <a:xfrm>
              <a:off x="1773588" y="2575169"/>
              <a:ext cx="101502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solidFill>
                    <a:srgbClr val="002060"/>
                  </a:solidFill>
                </a:rPr>
                <a:t>Workpiece 1</a:t>
              </a:r>
              <a:endParaRPr lang="de-DE" sz="11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8" name="Group 10"/>
          <p:cNvGrpSpPr/>
          <p:nvPr/>
        </p:nvGrpSpPr>
        <p:grpSpPr>
          <a:xfrm>
            <a:off x="5131759" y="3344246"/>
            <a:ext cx="3184657" cy="2683165"/>
            <a:chOff x="4578947" y="2585883"/>
            <a:chExt cx="3516889" cy="3029858"/>
          </a:xfrm>
        </p:grpSpPr>
        <p:pic>
          <p:nvPicPr>
            <p:cNvPr id="19" name="Picture 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24"/>
            <a:srcRect l="6107" t="4836" r="7392" b="2556"/>
            <a:stretch/>
          </p:blipFill>
          <p:spPr>
            <a:xfrm>
              <a:off x="4578947" y="2792696"/>
              <a:ext cx="3516889" cy="2823045"/>
            </a:xfrm>
            <a:prstGeom prst="rect">
              <a:avLst/>
            </a:prstGeom>
          </p:spPr>
        </p:pic>
        <p:sp>
          <p:nvSpPr>
            <p:cNvPr id="20" name="Textfeld 240_"/>
            <p:cNvSpPr txBox="1"/>
            <p:nvPr>
              <p:custDataLst>
                <p:tags r:id="rId9"/>
              </p:custDataLst>
            </p:nvPr>
          </p:nvSpPr>
          <p:spPr>
            <a:xfrm>
              <a:off x="5188718" y="3330556"/>
              <a:ext cx="411205" cy="288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buFontTx/>
                <a:buNone/>
              </a:pPr>
              <a:r>
                <a:rPr lang="de-DE" sz="900" b="1" dirty="0" smtClean="0">
                  <a:solidFill>
                    <a:srgbClr val="FF0000"/>
                  </a:solidFill>
                </a:rPr>
                <a:t>o </a:t>
              </a:r>
              <a:r>
                <a:rPr lang="de-DE" sz="900" dirty="0" smtClean="0"/>
                <a:t>Sharp</a:t>
              </a:r>
            </a:p>
            <a:p>
              <a:pPr>
                <a:buFontTx/>
                <a:buNone/>
              </a:pPr>
              <a:r>
                <a:rPr lang="de-DE" sz="1000" b="1" dirty="0" smtClean="0">
                  <a:solidFill>
                    <a:srgbClr val="0070C0"/>
                  </a:solidFill>
                </a:rPr>
                <a:t>+</a:t>
              </a:r>
              <a:r>
                <a:rPr lang="de-DE" sz="900" dirty="0" smtClean="0"/>
                <a:t> Dull</a:t>
              </a:r>
            </a:p>
          </p:txBody>
        </p:sp>
        <p:sp>
          <p:nvSpPr>
            <p:cNvPr id="21" name="Ellipse 210_"/>
            <p:cNvSpPr/>
            <p:nvPr>
              <p:custDataLst>
                <p:tags r:id="rId10"/>
              </p:custDataLst>
            </p:nvPr>
          </p:nvSpPr>
          <p:spPr>
            <a:xfrm rot="3098347">
              <a:off x="5309687" y="4382595"/>
              <a:ext cx="266980" cy="974171"/>
            </a:xfrm>
            <a:prstGeom prst="ellipse">
              <a:avLst/>
            </a:prstGeom>
            <a:noFill/>
            <a:ln w="12700">
              <a:solidFill>
                <a:srgbClr val="EA687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2" name="Ellipse 2100_"/>
            <p:cNvSpPr/>
            <p:nvPr>
              <p:custDataLst>
                <p:tags r:id="rId11"/>
              </p:custDataLst>
            </p:nvPr>
          </p:nvSpPr>
          <p:spPr>
            <a:xfrm rot="3514548">
              <a:off x="7043612" y="2738365"/>
              <a:ext cx="471153" cy="1183389"/>
            </a:xfrm>
            <a:prstGeom prst="ellipse">
              <a:avLst/>
            </a:prstGeom>
            <a:noFill/>
            <a:ln w="12700"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3" name="Rectangle 39"/>
            <p:cNvSpPr/>
            <p:nvPr>
              <p:custDataLst>
                <p:tags r:id="rId12"/>
              </p:custDataLst>
            </p:nvPr>
          </p:nvSpPr>
          <p:spPr>
            <a:xfrm>
              <a:off x="5829881" y="2585883"/>
              <a:ext cx="101502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solidFill>
                    <a:srgbClr val="002060"/>
                  </a:solidFill>
                </a:rPr>
                <a:t>Workpiece 2</a:t>
              </a:r>
              <a:endParaRPr lang="de-DE" sz="11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25" name="Textfeld 24"/>
          <p:cNvSpPr txBox="1"/>
          <p:nvPr/>
        </p:nvSpPr>
        <p:spPr>
          <a:xfrm>
            <a:off x="323528" y="1196752"/>
            <a:ext cx="5458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Evaluation: </a:t>
            </a:r>
            <a:r>
              <a:rPr lang="de-DE" sz="2000" dirty="0" err="1" smtClean="0"/>
              <a:t>Process</a:t>
            </a:r>
            <a:r>
              <a:rPr lang="de-DE" sz="2000" dirty="0" smtClean="0"/>
              <a:t>- und </a:t>
            </a:r>
            <a:r>
              <a:rPr lang="de-DE" sz="2000" dirty="0" err="1" smtClean="0"/>
              <a:t>Condition</a:t>
            </a:r>
            <a:r>
              <a:rPr lang="de-DE" sz="2000" dirty="0" smtClean="0"/>
              <a:t> Monitoring</a:t>
            </a:r>
            <a:endParaRPr lang="de-DE" sz="2000" dirty="0"/>
          </a:p>
        </p:txBody>
      </p:sp>
      <p:pic>
        <p:nvPicPr>
          <p:cNvPr id="26" name="Grafik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457763" y="1756644"/>
            <a:ext cx="3451782" cy="1528187"/>
          </a:xfrm>
          <a:prstGeom prst="rect">
            <a:avLst/>
          </a:prstGeom>
        </p:spPr>
      </p:pic>
      <p:sp>
        <p:nvSpPr>
          <p:cNvPr id="27" name="Textfeld 26"/>
          <p:cNvSpPr txBox="1"/>
          <p:nvPr>
            <p:custDataLst>
              <p:tags r:id="rId7"/>
            </p:custDataLst>
          </p:nvPr>
        </p:nvSpPr>
        <p:spPr>
          <a:xfrm>
            <a:off x="601581" y="172251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sz="1600" dirty="0" smtClean="0"/>
              <a:t>Embedded algorithms: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Structure Borne Sound Sensor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Embedded signal processing</a:t>
            </a:r>
            <a:endParaRPr lang="en-US" sz="1600" dirty="0"/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Intelligent signal preprocessing / filtering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Feature extraction and selection</a:t>
            </a:r>
          </a:p>
          <a:p>
            <a:pPr indent="-457200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82575" lvl="1" indent="-282575">
              <a:lnSpc>
                <a:spcPts val="13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0994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ue2;LogoRightColor;-2;-2;White;-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ue4;LogoRightColor;-2;-2;-1;-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Gray3;LogoRightColor;-2;-2;-1;-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ue4;LogoRightColor;-2;-2;-1;-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ue2;LogoRightColor;-2;-2;-1;-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LogoRightColor;-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1;LogoRightColor;-2;-2;-1;-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LogoRightColor;-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LogoRightColor;-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1;LogoRightColor;-2;-2;White;-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ue2;LogoRightColor;-2;-2;-1;-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Gray3;LogoRightColor;-2;-2;-1;-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1;LogoRightColor;-2;-2;-1;-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ue2;LogoRightColor;-2;-2;-1;-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1;LogoRightColor;-2;-2;White;-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Black;White;-2;-2;-1;-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DarkBlue;-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DarkBlue;-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DarkBlue;-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1;-2"/>
  <p:tag name="COLORSETCLASSNAME" val="ColorSet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2;-2;-1;-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745</Words>
  <Application>Microsoft Office PowerPoint</Application>
  <PresentationFormat>Bildschirmpräsentation (4:3)</PresentationFormat>
  <Paragraphs>205</Paragraphs>
  <Slides>13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BOSCH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ehr2sh</dc:creator>
  <cp:lastModifiedBy>Laghmouchi, Abdelhakim</cp:lastModifiedBy>
  <cp:revision>104</cp:revision>
  <dcterms:created xsi:type="dcterms:W3CDTF">2016-03-29T13:10:04Z</dcterms:created>
  <dcterms:modified xsi:type="dcterms:W3CDTF">2017-05-24T08:10:59Z</dcterms:modified>
</cp:coreProperties>
</file>